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4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1" d="100"/>
          <a:sy n="111" d="100"/>
        </p:scale>
        <p:origin x="-157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752712172"/>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neomam.com/infographics/the-reasons-why-your-brain-craves-infographic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visual.ly/what-makes-good-infographic?utm_source=visually_embe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blog.visme.co/bad-infographic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hyperlink" Target="http://www.columnfivemedia.com/9-infographic-design-examples-that-will-leave-you-inspired"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swanh.net/"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duelingdata.blogspot.com/2016/01/the-beatles.html" TargetMode="External"/><Relationship Id="rId4" Type="http://schemas.openxmlformats.org/officeDocument/2006/relationships/hyperlink" Target="https://public.tableau.com/views/BeatlesWritingContributionsbyAlbum/TheBeatles?:embed=y&amp;:loadOrderID=0&amp;:display_count=yes&amp;:showTabs=y"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www.nytimes.com/interactive/2016/08/15/sports/olympics/usain-bolt-and-120-years-of-sprinting-history.html?_r=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Discuss: </a:t>
            </a:r>
            <a:r>
              <a:rPr lang="en" u="sng">
                <a:solidFill>
                  <a:schemeClr val="hlink"/>
                </a:solidFill>
                <a:hlinkClick r:id="rId3"/>
              </a:rPr>
              <a:t>http://neomam.com/infographics/the-reasons-why-your-brain-craves-infographics</a:t>
            </a:r>
          </a:p>
          <a:p>
            <a:pPr lvl="0">
              <a:spcBef>
                <a:spcPts val="0"/>
              </a:spcBef>
              <a:buNone/>
            </a:pPr>
            <a:endParaRPr/>
          </a:p>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Source: </a:t>
            </a:r>
            <a:r>
              <a:rPr lang="en" u="sng">
                <a:solidFill>
                  <a:schemeClr val="hlink"/>
                </a:solidFill>
                <a:hlinkClick r:id="rId3"/>
              </a:rPr>
              <a:t>http://visual.ly/what-makes-good-infographic?utm_source=visually_embed</a:t>
            </a:r>
          </a:p>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Issues with scale and representation of data</a:t>
            </a:r>
          </a:p>
          <a:p>
            <a:pPr lvl="0">
              <a:spcBef>
                <a:spcPts val="0"/>
              </a:spcBef>
              <a:buNone/>
            </a:pPr>
            <a:endParaRPr/>
          </a:p>
          <a:p>
            <a:pPr lvl="0">
              <a:spcBef>
                <a:spcPts val="0"/>
              </a:spcBef>
              <a:buNone/>
            </a:pPr>
            <a:r>
              <a:rPr lang="en"/>
              <a:t>Source: https://www.theguardian.com/news/datablog/gallery/2013/aug/01/16-useless-infographics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Why do all of these things have an equal slice of the pie? </a:t>
            </a:r>
          </a:p>
          <a:p>
            <a:pPr lvl="0">
              <a:spcBef>
                <a:spcPts val="0"/>
              </a:spcBef>
              <a:buNone/>
            </a:pPr>
            <a:endParaRPr/>
          </a:p>
          <a:p>
            <a:pPr lvl="0">
              <a:spcBef>
                <a:spcPts val="0"/>
              </a:spcBef>
              <a:buNone/>
            </a:pPr>
            <a:r>
              <a:rPr lang="en"/>
              <a:t>Sources: https://www.theguardian.com/news/datablog/gallery/2013/aug/01/16-useless-infographics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numbers don’t add up. </a:t>
            </a:r>
          </a:p>
          <a:p>
            <a:pPr lvl="0">
              <a:spcBef>
                <a:spcPts val="0"/>
              </a:spcBef>
              <a:buNone/>
            </a:pPr>
            <a:endParaRPr/>
          </a:p>
          <a:p>
            <a:pPr lvl="0">
              <a:spcBef>
                <a:spcPts val="0"/>
              </a:spcBef>
              <a:buNone/>
            </a:pPr>
            <a:r>
              <a:rPr lang="en"/>
              <a:t>Source: </a:t>
            </a:r>
            <a:r>
              <a:rPr lang="en" u="sng">
                <a:solidFill>
                  <a:schemeClr val="hlink"/>
                </a:solidFill>
                <a:hlinkClick r:id="rId3"/>
              </a:rPr>
              <a:t>http://blog.visme.co/bad-infographics/</a:t>
            </a:r>
          </a:p>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Source: </a:t>
            </a:r>
            <a:r>
              <a:rPr lang="en" u="sng">
                <a:solidFill>
                  <a:schemeClr val="hlink"/>
                </a:solidFill>
                <a:hlinkClick r:id="rId3"/>
              </a:rPr>
              <a:t>http://www.columnfivemedia.com/9-infographic-design-examples-that-will-leave-you-inspired</a:t>
            </a:r>
          </a:p>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u="sng">
                <a:solidFill>
                  <a:schemeClr val="hlink"/>
                </a:solidFill>
                <a:hlinkClick r:id="rId3"/>
              </a:rPr>
              <a:t>http://swanh.net/</a:t>
            </a:r>
          </a:p>
          <a:p>
            <a:pPr lv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Infographics and data visualization have been around for a long time. This graphic was made by Florence Nightingale in 1858 to show the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These are a few popular options for online Infographic generators. They are easy to use with a lot of built in design features. However, you are limited in the free versions by the amount of space, variety of file types for download, and sharing features. These options also allow for interactive infographics.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Alison</a:t>
            </a:r>
          </a:p>
          <a:p>
            <a:pPr lvl="0" rtl="0">
              <a:spcBef>
                <a:spcPts val="0"/>
              </a:spcBef>
              <a:buNone/>
            </a:pPr>
            <a:endParaRPr/>
          </a:p>
          <a:p>
            <a:pPr lvl="0" rtl="0">
              <a:spcBef>
                <a:spcPts val="0"/>
              </a:spcBef>
              <a:buNone/>
            </a:pPr>
            <a:r>
              <a:rPr lang="en"/>
              <a:t>CHANGE THIS LINK to Visualization services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1" name="Shape 3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7" name="Shape 3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2" name="Shape 3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Use the apple TVs to share infographics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Use the apple TVs to share infographics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Subway maps are a common example of commonplace, functional infographics.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Ask and discuss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solidFill>
                  <a:schemeClr val="accent3"/>
                </a:solidFill>
                <a:latin typeface="Average"/>
                <a:ea typeface="Average"/>
                <a:cs typeface="Average"/>
                <a:sym typeface="Average"/>
              </a:rPr>
              <a:t>Sources: </a:t>
            </a:r>
          </a:p>
          <a:p>
            <a:pPr lvl="0" rtl="0">
              <a:lnSpc>
                <a:spcPct val="115000"/>
              </a:lnSpc>
              <a:spcBef>
                <a:spcPts val="0"/>
              </a:spcBef>
              <a:spcAft>
                <a:spcPts val="1600"/>
              </a:spcAft>
              <a:buNone/>
            </a:pPr>
            <a:r>
              <a:rPr lang="en" u="sng">
                <a:solidFill>
                  <a:schemeClr val="hlink"/>
                </a:solidFill>
                <a:latin typeface="Average"/>
                <a:ea typeface="Average"/>
                <a:cs typeface="Average"/>
                <a:sym typeface="Average"/>
                <a:hlinkClick r:id="rId3"/>
              </a:rPr>
              <a:t>http://duelingdata.blogspot.com/2016/01/the-beatles.html</a:t>
            </a:r>
          </a:p>
          <a:p>
            <a:pPr lvl="0" rtl="0">
              <a:lnSpc>
                <a:spcPct val="115000"/>
              </a:lnSpc>
              <a:spcBef>
                <a:spcPts val="0"/>
              </a:spcBef>
              <a:spcAft>
                <a:spcPts val="1600"/>
              </a:spcAft>
              <a:buNone/>
            </a:pPr>
            <a:r>
              <a:rPr lang="en" u="sng">
                <a:solidFill>
                  <a:schemeClr val="hlink"/>
                </a:solidFill>
                <a:latin typeface="Average"/>
                <a:ea typeface="Average"/>
                <a:cs typeface="Average"/>
                <a:sym typeface="Average"/>
                <a:hlinkClick r:id="rId4"/>
              </a:rPr>
              <a:t>https://public.tableau.com/views/BeatlesWritingContributionsbyAlbum/TheBeatles?:embed=y&amp;:loadOrderID=0&amp;:display_count=yes&amp;:showTabs=y</a:t>
            </a:r>
          </a:p>
          <a:p>
            <a:pPr lvl="0">
              <a:lnSpc>
                <a:spcPct val="115000"/>
              </a:lnSpc>
              <a:spcBef>
                <a:spcPts val="0"/>
              </a:spcBef>
              <a:spcAft>
                <a:spcPts val="1600"/>
              </a:spcAft>
              <a:buNone/>
            </a:pPr>
            <a:endParaRPr>
              <a:solidFill>
                <a:schemeClr val="accent3"/>
              </a:solidFill>
              <a:latin typeface="Average"/>
              <a:ea typeface="Average"/>
              <a:cs typeface="Average"/>
              <a:sym typeface="Average"/>
            </a:endParaRPr>
          </a:p>
          <a:p>
            <a:pPr lvl="0">
              <a:lnSpc>
                <a:spcPct val="115000"/>
              </a:lnSpc>
              <a:spcBef>
                <a:spcPts val="0"/>
              </a:spcBef>
              <a:spcAft>
                <a:spcPts val="1600"/>
              </a:spcAft>
              <a:buNone/>
            </a:pPr>
            <a:endParaRPr>
              <a:solidFill>
                <a:schemeClr val="accent3"/>
              </a:solidFill>
              <a:latin typeface="Average"/>
              <a:ea typeface="Average"/>
              <a:cs typeface="Average"/>
              <a:sym typeface="Average"/>
            </a:endParaRPr>
          </a:p>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u="sng">
                <a:solidFill>
                  <a:schemeClr val="hlink"/>
                </a:solidFill>
                <a:hlinkClick r:id="rId3"/>
              </a:rPr>
              <a:t>http://www.nytimes.com/interactive/2016/08/15/sports/olympics/usain-bolt-and-120-years-of-sprinting-history.html?_r=0</a:t>
            </a:r>
          </a:p>
          <a:p>
            <a:pPr lvl="0" rtl="0">
              <a:spcBef>
                <a:spcPts val="0"/>
              </a:spcBef>
              <a:buNone/>
            </a:pPr>
            <a:endParaRPr/>
          </a:p>
          <a:p>
            <a:pPr lvl="0" rtl="0">
              <a:spcBef>
                <a:spcPts val="0"/>
              </a:spcBef>
              <a:buNone/>
            </a:pPr>
            <a:r>
              <a:rPr lang="en"/>
              <a:t>The entire article includes graphics that support the story - Usain Bolt is FAST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6"/>
            <a:ext cx="8520600" cy="27369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6"/>
            <a:ext cx="8520600" cy="17343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4"/>
        <p:cNvGrpSpPr/>
        <p:nvPr/>
      </p:nvGrpSpPr>
      <p:grpSpPr>
        <a:xfrm>
          <a:off x="0" y="0"/>
          <a:ext cx="0" cy="0"/>
          <a:chOff x="0" y="0"/>
          <a:chExt cx="0" cy="0"/>
        </a:xfrm>
      </p:grpSpPr>
      <p:grpSp>
        <p:nvGrpSpPr>
          <p:cNvPr id="55" name="Shape 55"/>
          <p:cNvGrpSpPr/>
          <p:nvPr/>
        </p:nvGrpSpPr>
        <p:grpSpPr>
          <a:xfrm>
            <a:off x="4350278" y="3807169"/>
            <a:ext cx="443588" cy="140842"/>
            <a:chOff x="4137525" y="2915950"/>
            <a:chExt cx="869100" cy="207000"/>
          </a:xfrm>
        </p:grpSpPr>
        <p:sp>
          <p:nvSpPr>
            <p:cNvPr id="56" name="Shape 56"/>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58" name="Shape 58"/>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59" name="Shape 59"/>
          <p:cNvSpPr txBox="1">
            <a:spLocks noGrp="1"/>
          </p:cNvSpPr>
          <p:nvPr>
            <p:ph type="ctrTitle"/>
          </p:nvPr>
        </p:nvSpPr>
        <p:spPr>
          <a:xfrm>
            <a:off x="671257" y="1321066"/>
            <a:ext cx="7801500" cy="2306700"/>
          </a:xfrm>
          <a:prstGeom prst="rect">
            <a:avLst/>
          </a:prstGeom>
        </p:spPr>
        <p:txBody>
          <a:bodyPr lIns="91425" tIns="91425" rIns="91425" bIns="91425" anchor="b" anchorCtr="0"/>
          <a:lstStyle>
            <a:lvl1pPr lvl="0" algn="ctr" rtl="0">
              <a:spcBef>
                <a:spcPts val="0"/>
              </a:spcBef>
              <a:buSzPct val="100000"/>
              <a:defRPr sz="4800"/>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60" name="Shape 60"/>
          <p:cNvSpPr txBox="1">
            <a:spLocks noGrp="1"/>
          </p:cNvSpPr>
          <p:nvPr>
            <p:ph type="subTitle" idx="1"/>
          </p:nvPr>
        </p:nvSpPr>
        <p:spPr>
          <a:xfrm>
            <a:off x="671250" y="4233167"/>
            <a:ext cx="7801500" cy="10569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61" name="Shape 61"/>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671250" y="2855000"/>
            <a:ext cx="7852200" cy="1148100"/>
          </a:xfrm>
          <a:prstGeom prst="rect">
            <a:avLst/>
          </a:prstGeom>
        </p:spPr>
        <p:txBody>
          <a:bodyPr lIns="91425" tIns="91425" rIns="91425" bIns="91425" anchor="ctr" anchorCtr="0"/>
          <a:lstStyle>
            <a:lvl1pPr lvl="0" algn="ctr" rtl="0">
              <a:spcBef>
                <a:spcPts val="0"/>
              </a:spcBef>
              <a:buSzPct val="100000"/>
              <a:defRPr sz="3600"/>
            </a:lvl1pPr>
            <a:lvl2pPr lvl="1" algn="ctr" rtl="0">
              <a:spcBef>
                <a:spcPts val="0"/>
              </a:spcBef>
              <a:buSzPct val="100000"/>
              <a:defRPr sz="3600"/>
            </a:lvl2pPr>
            <a:lvl3pPr lvl="2" algn="ctr" rtl="0">
              <a:spcBef>
                <a:spcPts val="0"/>
              </a:spcBef>
              <a:buSzPct val="100000"/>
              <a:defRPr sz="3600"/>
            </a:lvl3pPr>
            <a:lvl4pPr lvl="3" algn="ctr" rtl="0">
              <a:spcBef>
                <a:spcPts val="0"/>
              </a:spcBef>
              <a:buSzPct val="100000"/>
              <a:defRPr sz="3600"/>
            </a:lvl4pPr>
            <a:lvl5pPr lvl="4" algn="ctr" rtl="0">
              <a:spcBef>
                <a:spcPts val="0"/>
              </a:spcBef>
              <a:buSzPct val="100000"/>
              <a:defRPr sz="3600"/>
            </a:lvl5pPr>
            <a:lvl6pPr lvl="5" algn="ctr" rtl="0">
              <a:spcBef>
                <a:spcPts val="0"/>
              </a:spcBef>
              <a:buSzPct val="100000"/>
              <a:defRPr sz="3600"/>
            </a:lvl6pPr>
            <a:lvl7pPr lvl="6" algn="ctr" rtl="0">
              <a:spcBef>
                <a:spcPts val="0"/>
              </a:spcBef>
              <a:buSzPct val="100000"/>
              <a:defRPr sz="3600"/>
            </a:lvl7pPr>
            <a:lvl8pPr lvl="7" algn="ctr" rtl="0">
              <a:spcBef>
                <a:spcPts val="0"/>
              </a:spcBef>
              <a:buSzPct val="100000"/>
              <a:defRPr sz="3600"/>
            </a:lvl8pPr>
            <a:lvl9pPr lvl="8" algn="ctr" rtl="0">
              <a:spcBef>
                <a:spcPts val="0"/>
              </a:spcBef>
              <a:buSzPct val="100000"/>
              <a:defRPr sz="3600"/>
            </a:lvl9pPr>
          </a:lstStyle>
          <a:p>
            <a:endParaRPr/>
          </a:p>
        </p:txBody>
      </p:sp>
      <p:sp>
        <p:nvSpPr>
          <p:cNvPr id="64" name="Shape 64"/>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593366"/>
            <a:ext cx="8520600" cy="7634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7" name="Shape 67"/>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8" name="Shape 68"/>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593366"/>
            <a:ext cx="8520600" cy="7634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1" name="Shape 71"/>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2" name="Shape 72"/>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3" name="Shape 73"/>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11700" y="593366"/>
            <a:ext cx="8520600" cy="7634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6" name="Shape 76"/>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79" name="Shape 79"/>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80" name="Shape 80"/>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90250" y="701800"/>
            <a:ext cx="6227100" cy="5454300"/>
          </a:xfrm>
          <a:prstGeom prst="rect">
            <a:avLst/>
          </a:prstGeom>
        </p:spPr>
        <p:txBody>
          <a:bodyPr lIns="91425" tIns="91425" rIns="91425" bIns="91425" anchor="ctr" anchorCtr="0"/>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a:endParaRPr/>
          </a:p>
        </p:txBody>
      </p:sp>
      <p:sp>
        <p:nvSpPr>
          <p:cNvPr id="83" name="Shape 83"/>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84"/>
        <p:cNvGrpSpPr/>
        <p:nvPr/>
      </p:nvGrpSpPr>
      <p:grpSpPr>
        <a:xfrm>
          <a:off x="0" y="0"/>
          <a:ext cx="0" cy="0"/>
          <a:chOff x="0" y="0"/>
          <a:chExt cx="0" cy="0"/>
        </a:xfrm>
      </p:grpSpPr>
      <p:sp>
        <p:nvSpPr>
          <p:cNvPr id="85" name="Shape 85"/>
          <p:cNvSpPr/>
          <p:nvPr/>
        </p:nvSpPr>
        <p:spPr>
          <a:xfrm>
            <a:off x="4572000" y="0"/>
            <a:ext cx="4572000" cy="68580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86" name="Shape 86"/>
          <p:cNvCxnSpPr/>
          <p:nvPr/>
        </p:nvCxnSpPr>
        <p:spPr>
          <a:xfrm>
            <a:off x="5029675" y="5994000"/>
            <a:ext cx="468300" cy="0"/>
          </a:xfrm>
          <a:prstGeom prst="straightConnector1">
            <a:avLst/>
          </a:prstGeom>
          <a:noFill/>
          <a:ln w="19050" cap="flat" cmpd="sng">
            <a:solidFill>
              <a:schemeClr val="lt1"/>
            </a:solidFill>
            <a:prstDash val="solid"/>
            <a:round/>
            <a:headEnd type="none" w="med" len="med"/>
            <a:tailEnd type="none" w="med" len="med"/>
          </a:ln>
        </p:spPr>
      </p:cxnSp>
      <p:sp>
        <p:nvSpPr>
          <p:cNvPr id="87" name="Shape 87"/>
          <p:cNvSpPr txBox="1">
            <a:spLocks noGrp="1"/>
          </p:cNvSpPr>
          <p:nvPr>
            <p:ph type="title"/>
          </p:nvPr>
        </p:nvSpPr>
        <p:spPr>
          <a:xfrm>
            <a:off x="265500" y="1441866"/>
            <a:ext cx="4045200" cy="2280300"/>
          </a:xfrm>
          <a:prstGeom prst="rect">
            <a:avLst/>
          </a:prstGeom>
        </p:spPr>
        <p:txBody>
          <a:bodyPr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88" name="Shape 88"/>
          <p:cNvSpPr txBox="1">
            <a:spLocks noGrp="1"/>
          </p:cNvSpPr>
          <p:nvPr>
            <p:ph type="subTitle" idx="1"/>
          </p:nvPr>
        </p:nvSpPr>
        <p:spPr>
          <a:xfrm>
            <a:off x="265500" y="3793601"/>
            <a:ext cx="4045200" cy="1794000"/>
          </a:xfrm>
          <a:prstGeom prst="rect">
            <a:avLst/>
          </a:prstGeom>
        </p:spPr>
        <p:txBody>
          <a:bodyPr lIns="91425" tIns="91425" rIns="91425" bIns="91425" anchor="t" anchorCtr="0"/>
          <a:lstStyle>
            <a:lvl1pPr lvl="0" algn="ctr" rtl="0">
              <a:lnSpc>
                <a:spcPct val="100000"/>
              </a:lnSpc>
              <a:spcBef>
                <a:spcPts val="0"/>
              </a:spcBef>
              <a:spcAft>
                <a:spcPts val="0"/>
              </a:spcAft>
              <a:buClr>
                <a:schemeClr val="dk1"/>
              </a:buClr>
              <a:buSzPct val="100000"/>
              <a:buNone/>
              <a:defRPr sz="2100">
                <a:solidFill>
                  <a:schemeClr val="dk1"/>
                </a:solidFill>
              </a:defRPr>
            </a:lvl1pPr>
            <a:lvl2pPr lvl="1" algn="ctr" rtl="0">
              <a:lnSpc>
                <a:spcPct val="100000"/>
              </a:lnSpc>
              <a:spcBef>
                <a:spcPts val="0"/>
              </a:spcBef>
              <a:spcAft>
                <a:spcPts val="0"/>
              </a:spcAft>
              <a:buClr>
                <a:schemeClr val="dk1"/>
              </a:buClr>
              <a:buSzPct val="100000"/>
              <a:buNone/>
              <a:defRPr sz="2100">
                <a:solidFill>
                  <a:schemeClr val="dk1"/>
                </a:solidFill>
              </a:defRPr>
            </a:lvl2pPr>
            <a:lvl3pPr lvl="2" algn="ctr" rtl="0">
              <a:lnSpc>
                <a:spcPct val="100000"/>
              </a:lnSpc>
              <a:spcBef>
                <a:spcPts val="0"/>
              </a:spcBef>
              <a:spcAft>
                <a:spcPts val="0"/>
              </a:spcAft>
              <a:buClr>
                <a:schemeClr val="dk1"/>
              </a:buClr>
              <a:buSzPct val="100000"/>
              <a:buNone/>
              <a:defRPr sz="2100">
                <a:solidFill>
                  <a:schemeClr val="dk1"/>
                </a:solidFill>
              </a:defRPr>
            </a:lvl3pPr>
            <a:lvl4pPr lvl="3" algn="ctr" rtl="0">
              <a:lnSpc>
                <a:spcPct val="100000"/>
              </a:lnSpc>
              <a:spcBef>
                <a:spcPts val="0"/>
              </a:spcBef>
              <a:spcAft>
                <a:spcPts val="0"/>
              </a:spcAft>
              <a:buClr>
                <a:schemeClr val="dk1"/>
              </a:buClr>
              <a:buSzPct val="100000"/>
              <a:buNone/>
              <a:defRPr sz="2100">
                <a:solidFill>
                  <a:schemeClr val="dk1"/>
                </a:solidFill>
              </a:defRPr>
            </a:lvl4pPr>
            <a:lvl5pPr lvl="4" algn="ctr" rtl="0">
              <a:lnSpc>
                <a:spcPct val="100000"/>
              </a:lnSpc>
              <a:spcBef>
                <a:spcPts val="0"/>
              </a:spcBef>
              <a:spcAft>
                <a:spcPts val="0"/>
              </a:spcAft>
              <a:buClr>
                <a:schemeClr val="dk1"/>
              </a:buClr>
              <a:buSzPct val="100000"/>
              <a:buNone/>
              <a:defRPr sz="2100">
                <a:solidFill>
                  <a:schemeClr val="dk1"/>
                </a:solidFill>
              </a:defRPr>
            </a:lvl5pPr>
            <a:lvl6pPr lvl="5" algn="ctr" rtl="0">
              <a:lnSpc>
                <a:spcPct val="100000"/>
              </a:lnSpc>
              <a:spcBef>
                <a:spcPts val="0"/>
              </a:spcBef>
              <a:spcAft>
                <a:spcPts val="0"/>
              </a:spcAft>
              <a:buClr>
                <a:schemeClr val="dk1"/>
              </a:buClr>
              <a:buSzPct val="100000"/>
              <a:buNone/>
              <a:defRPr sz="2100">
                <a:solidFill>
                  <a:schemeClr val="dk1"/>
                </a:solidFill>
              </a:defRPr>
            </a:lvl6pPr>
            <a:lvl7pPr lvl="6" algn="ctr" rtl="0">
              <a:lnSpc>
                <a:spcPct val="100000"/>
              </a:lnSpc>
              <a:spcBef>
                <a:spcPts val="0"/>
              </a:spcBef>
              <a:spcAft>
                <a:spcPts val="0"/>
              </a:spcAft>
              <a:buClr>
                <a:schemeClr val="dk1"/>
              </a:buClr>
              <a:buSzPct val="100000"/>
              <a:buNone/>
              <a:defRPr sz="2100">
                <a:solidFill>
                  <a:schemeClr val="dk1"/>
                </a:solidFill>
              </a:defRPr>
            </a:lvl7pPr>
            <a:lvl8pPr lvl="7" algn="ctr" rtl="0">
              <a:lnSpc>
                <a:spcPct val="100000"/>
              </a:lnSpc>
              <a:spcBef>
                <a:spcPts val="0"/>
              </a:spcBef>
              <a:spcAft>
                <a:spcPts val="0"/>
              </a:spcAft>
              <a:buClr>
                <a:schemeClr val="dk1"/>
              </a:buClr>
              <a:buSzPct val="100000"/>
              <a:buNone/>
              <a:defRPr sz="2100">
                <a:solidFill>
                  <a:schemeClr val="dk1"/>
                </a:solidFill>
              </a:defRPr>
            </a:lvl8pPr>
            <a:lvl9pPr lvl="8" algn="ctr" rtl="0">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89" name="Shape 89"/>
          <p:cNvSpPr txBox="1">
            <a:spLocks noGrp="1"/>
          </p:cNvSpPr>
          <p:nvPr>
            <p:ph type="body" idx="2"/>
          </p:nvPr>
        </p:nvSpPr>
        <p:spPr>
          <a:xfrm>
            <a:off x="4939500" y="965600"/>
            <a:ext cx="3837000" cy="4926900"/>
          </a:xfrm>
          <a:prstGeom prst="rect">
            <a:avLst/>
          </a:prstGeom>
        </p:spPr>
        <p:txBody>
          <a:bodyPr lIns="91425" tIns="91425" rIns="91425" bIns="91425" anchor="ctr" anchorCtr="0"/>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
        <p:nvSpPr>
          <p:cNvPr id="90" name="Shape 90"/>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3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311700" y="5640766"/>
            <a:ext cx="5998800" cy="806700"/>
          </a:xfrm>
          <a:prstGeom prst="rect">
            <a:avLst/>
          </a:prstGeom>
        </p:spPr>
        <p:txBody>
          <a:bodyPr lIns="91425" tIns="91425" rIns="91425" bIns="91425" anchor="ctr" anchorCtr="0"/>
          <a:lstStyle>
            <a:lvl1pPr lvl="0" rt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93" name="Shape 93"/>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1673700"/>
            <a:ext cx="8520600" cy="2520900"/>
          </a:xfrm>
          <a:prstGeom prst="rect">
            <a:avLst/>
          </a:prstGeom>
        </p:spPr>
        <p:txBody>
          <a:bodyPr lIns="91425" tIns="91425" rIns="91425" bIns="91425" anchor="b" anchorCtr="0"/>
          <a:lstStyle>
            <a:lvl1pPr lvl="0" algn="ctr" rtl="0">
              <a:spcBef>
                <a:spcPts val="0"/>
              </a:spcBef>
              <a:buSzPct val="100000"/>
              <a:defRPr sz="12000"/>
            </a:lvl1pPr>
            <a:lvl2pPr lvl="1" algn="ctr" rtl="0">
              <a:spcBef>
                <a:spcPts val="0"/>
              </a:spcBef>
              <a:buSzPct val="100000"/>
              <a:defRPr sz="12000"/>
            </a:lvl2pPr>
            <a:lvl3pPr lvl="2" algn="ctr" rtl="0">
              <a:spcBef>
                <a:spcPts val="0"/>
              </a:spcBef>
              <a:buSzPct val="100000"/>
              <a:defRPr sz="12000"/>
            </a:lvl3pPr>
            <a:lvl4pPr lvl="3" algn="ctr" rtl="0">
              <a:spcBef>
                <a:spcPts val="0"/>
              </a:spcBef>
              <a:buSzPct val="100000"/>
              <a:defRPr sz="12000"/>
            </a:lvl4pPr>
            <a:lvl5pPr lvl="4" algn="ctr" rtl="0">
              <a:spcBef>
                <a:spcPts val="0"/>
              </a:spcBef>
              <a:buSzPct val="100000"/>
              <a:defRPr sz="12000"/>
            </a:lvl5pPr>
            <a:lvl6pPr lvl="5" algn="ctr" rtl="0">
              <a:spcBef>
                <a:spcPts val="0"/>
              </a:spcBef>
              <a:buSzPct val="100000"/>
              <a:defRPr sz="12000"/>
            </a:lvl6pPr>
            <a:lvl7pPr lvl="6" algn="ctr" rtl="0">
              <a:spcBef>
                <a:spcPts val="0"/>
              </a:spcBef>
              <a:buSzPct val="100000"/>
              <a:defRPr sz="12000"/>
            </a:lvl7pPr>
            <a:lvl8pPr lvl="7" algn="ctr" rtl="0">
              <a:spcBef>
                <a:spcPts val="0"/>
              </a:spcBef>
              <a:buSzPct val="100000"/>
              <a:defRPr sz="12000"/>
            </a:lvl8pPr>
            <a:lvl9pPr lvl="8" algn="ctr" rtl="0">
              <a:spcBef>
                <a:spcPts val="0"/>
              </a:spcBef>
              <a:buSzPct val="100000"/>
              <a:defRPr sz="12000"/>
            </a:lvl9pPr>
          </a:lstStyle>
          <a:p>
            <a:endParaRPr/>
          </a:p>
        </p:txBody>
      </p:sp>
      <p:sp>
        <p:nvSpPr>
          <p:cNvPr id="96" name="Shape 96"/>
          <p:cNvSpPr txBox="1">
            <a:spLocks noGrp="1"/>
          </p:cNvSpPr>
          <p:nvPr>
            <p:ph type="body" idx="1"/>
          </p:nvPr>
        </p:nvSpPr>
        <p:spPr>
          <a:xfrm>
            <a:off x="311700" y="4304566"/>
            <a:ext cx="8520600" cy="1734300"/>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97" name="Shape 97"/>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8"/>
        <p:cNvGrpSpPr/>
        <p:nvPr/>
      </p:nvGrpSpPr>
      <p:grpSpPr>
        <a:xfrm>
          <a:off x="0" y="0"/>
          <a:ext cx="0" cy="0"/>
          <a:chOff x="0" y="0"/>
          <a:chExt cx="0" cy="0"/>
        </a:xfrm>
      </p:grpSpPr>
      <p:sp>
        <p:nvSpPr>
          <p:cNvPr id="99" name="Shape 99"/>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574675" y="304800"/>
            <a:ext cx="8001000" cy="12159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800" b="0" i="0" u="none" strike="noStrike" cap="none">
                <a:solidFill>
                  <a:schemeClr val="dk2"/>
                </a:solidFill>
                <a:latin typeface="Verdana"/>
                <a:ea typeface="Verdana"/>
                <a:cs typeface="Verdana"/>
                <a:sym typeface="Verdana"/>
              </a:defRPr>
            </a:lvl1pPr>
            <a:lvl2pPr marL="0" marR="0" lvl="1" indent="0" algn="l" rtl="0">
              <a:spcBef>
                <a:spcPts val="0"/>
              </a:spcBef>
              <a:spcAft>
                <a:spcPts val="0"/>
              </a:spcAft>
              <a:buNone/>
              <a:defRPr sz="3800" b="0" i="0" u="none" strike="noStrike" cap="none">
                <a:solidFill>
                  <a:schemeClr val="dk2"/>
                </a:solidFill>
                <a:latin typeface="Verdana"/>
                <a:ea typeface="Verdana"/>
                <a:cs typeface="Verdana"/>
                <a:sym typeface="Verdana"/>
              </a:defRPr>
            </a:lvl2pPr>
            <a:lvl3pPr marL="0" marR="0" lvl="2" indent="0" algn="l" rtl="0">
              <a:spcBef>
                <a:spcPts val="0"/>
              </a:spcBef>
              <a:spcAft>
                <a:spcPts val="0"/>
              </a:spcAft>
              <a:buNone/>
              <a:defRPr sz="3800" b="0" i="0" u="none" strike="noStrike" cap="none">
                <a:solidFill>
                  <a:schemeClr val="dk2"/>
                </a:solidFill>
                <a:latin typeface="Verdana"/>
                <a:ea typeface="Verdana"/>
                <a:cs typeface="Verdana"/>
                <a:sym typeface="Verdana"/>
              </a:defRPr>
            </a:lvl3pPr>
            <a:lvl4pPr marL="0" marR="0" lvl="3" indent="0" algn="l" rtl="0">
              <a:spcBef>
                <a:spcPts val="0"/>
              </a:spcBef>
              <a:spcAft>
                <a:spcPts val="0"/>
              </a:spcAft>
              <a:buNone/>
              <a:defRPr sz="3800" b="0" i="0" u="none" strike="noStrike" cap="none">
                <a:solidFill>
                  <a:schemeClr val="dk2"/>
                </a:solidFill>
                <a:latin typeface="Verdana"/>
                <a:ea typeface="Verdana"/>
                <a:cs typeface="Verdana"/>
                <a:sym typeface="Verdana"/>
              </a:defRPr>
            </a:lvl4pPr>
            <a:lvl5pPr marL="0" marR="0" lvl="4" indent="0" algn="l" rtl="0">
              <a:spcBef>
                <a:spcPts val="0"/>
              </a:spcBef>
              <a:spcAft>
                <a:spcPts val="0"/>
              </a:spcAft>
              <a:buNone/>
              <a:defRPr sz="3800" b="0" i="0" u="none" strike="noStrike" cap="none">
                <a:solidFill>
                  <a:schemeClr val="dk2"/>
                </a:solidFill>
                <a:latin typeface="Verdana"/>
                <a:ea typeface="Verdana"/>
                <a:cs typeface="Verdana"/>
                <a:sym typeface="Verdana"/>
              </a:defRPr>
            </a:lvl5pPr>
            <a:lvl6pPr marL="457200" marR="0" lvl="5" indent="0" algn="l" rtl="0">
              <a:spcBef>
                <a:spcPts val="0"/>
              </a:spcBef>
              <a:spcAft>
                <a:spcPts val="0"/>
              </a:spcAft>
              <a:buNone/>
              <a:defRPr sz="3800" b="0" i="0" u="none" strike="noStrike" cap="none">
                <a:solidFill>
                  <a:schemeClr val="dk2"/>
                </a:solidFill>
                <a:latin typeface="Verdana"/>
                <a:ea typeface="Verdana"/>
                <a:cs typeface="Verdana"/>
                <a:sym typeface="Verdana"/>
              </a:defRPr>
            </a:lvl6pPr>
            <a:lvl7pPr marL="914400" marR="0" lvl="6" indent="0" algn="l" rtl="0">
              <a:spcBef>
                <a:spcPts val="0"/>
              </a:spcBef>
              <a:spcAft>
                <a:spcPts val="0"/>
              </a:spcAft>
              <a:buNone/>
              <a:defRPr sz="3800" b="0" i="0" u="none" strike="noStrike" cap="none">
                <a:solidFill>
                  <a:schemeClr val="dk2"/>
                </a:solidFill>
                <a:latin typeface="Verdana"/>
                <a:ea typeface="Verdana"/>
                <a:cs typeface="Verdana"/>
                <a:sym typeface="Verdana"/>
              </a:defRPr>
            </a:lvl7pPr>
            <a:lvl8pPr marL="1371600" marR="0" lvl="7" indent="0" algn="l" rtl="0">
              <a:spcBef>
                <a:spcPts val="0"/>
              </a:spcBef>
              <a:spcAft>
                <a:spcPts val="0"/>
              </a:spcAft>
              <a:buNone/>
              <a:defRPr sz="3800" b="0" i="0" u="none" strike="noStrike" cap="none">
                <a:solidFill>
                  <a:schemeClr val="dk2"/>
                </a:solidFill>
                <a:latin typeface="Verdana"/>
                <a:ea typeface="Verdana"/>
                <a:cs typeface="Verdana"/>
                <a:sym typeface="Verdana"/>
              </a:defRPr>
            </a:lvl8pPr>
            <a:lvl9pPr marL="1828800" marR="0" lvl="8" indent="0" algn="l" rtl="0">
              <a:spcBef>
                <a:spcPts val="0"/>
              </a:spcBef>
              <a:spcAft>
                <a:spcPts val="0"/>
              </a:spcAft>
              <a:buNone/>
              <a:defRPr sz="3800" b="0" i="0" u="none" strike="noStrike" cap="none">
                <a:solidFill>
                  <a:schemeClr val="dk2"/>
                </a:solidFill>
                <a:latin typeface="Verdana"/>
                <a:ea typeface="Verdana"/>
                <a:cs typeface="Verdana"/>
                <a:sym typeface="Verdana"/>
              </a:defRPr>
            </a:lvl9pPr>
          </a:lstStyle>
          <a:p>
            <a:endParaRPr/>
          </a:p>
        </p:txBody>
      </p:sp>
      <p:sp>
        <p:nvSpPr>
          <p:cNvPr id="102" name="Shape 102"/>
          <p:cNvSpPr txBox="1">
            <a:spLocks noGrp="1"/>
          </p:cNvSpPr>
          <p:nvPr>
            <p:ph type="body" idx="1"/>
          </p:nvPr>
        </p:nvSpPr>
        <p:spPr>
          <a:xfrm>
            <a:off x="566737" y="1752600"/>
            <a:ext cx="8001000" cy="4267200"/>
          </a:xfrm>
          <a:prstGeom prst="rect">
            <a:avLst/>
          </a:prstGeom>
          <a:noFill/>
          <a:ln>
            <a:noFill/>
          </a:ln>
        </p:spPr>
        <p:txBody>
          <a:bodyPr lIns="91425" tIns="91425" rIns="91425" bIns="91425" anchor="t" anchorCtr="0"/>
          <a:lstStyle>
            <a:lvl1pPr marL="469900" marR="0" lvl="0" indent="-279400" algn="l" rtl="0">
              <a:spcBef>
                <a:spcPts val="600"/>
              </a:spcBef>
              <a:spcAft>
                <a:spcPts val="0"/>
              </a:spcAft>
              <a:buClr>
                <a:schemeClr val="accent2"/>
              </a:buClr>
              <a:buSzPct val="100000"/>
              <a:buFont typeface="Noto Sans Symbols"/>
              <a:buChar char="□"/>
              <a:defRPr sz="3000" b="0" i="0" u="none" strike="noStrike" cap="none">
                <a:solidFill>
                  <a:schemeClr val="dk1"/>
                </a:solidFill>
                <a:latin typeface="Verdana"/>
                <a:ea typeface="Verdana"/>
                <a:cs typeface="Verdana"/>
                <a:sym typeface="Verdana"/>
              </a:defRPr>
            </a:lvl1pPr>
            <a:lvl2pPr marL="908050" marR="0" lvl="1" indent="-273050" algn="l" rtl="0">
              <a:spcBef>
                <a:spcPts val="520"/>
              </a:spcBef>
              <a:spcAft>
                <a:spcPts val="0"/>
              </a:spcAft>
              <a:buClr>
                <a:schemeClr val="accent2"/>
              </a:buClr>
              <a:buSzPct val="100000"/>
              <a:buFont typeface="Noto Sans Symbols"/>
              <a:buChar char="■"/>
              <a:defRPr sz="2600" b="0" i="0" u="none" strike="noStrike" cap="none">
                <a:solidFill>
                  <a:schemeClr val="dk1"/>
                </a:solidFill>
                <a:latin typeface="Verdana"/>
                <a:ea typeface="Verdana"/>
                <a:cs typeface="Verdana"/>
                <a:sym typeface="Verdana"/>
              </a:defRPr>
            </a:lvl2pPr>
            <a:lvl3pPr marL="1304925" marR="0" lvl="2" indent="-257175" algn="l" rtl="0">
              <a:spcBef>
                <a:spcPts val="460"/>
              </a:spcBef>
              <a:spcAft>
                <a:spcPts val="0"/>
              </a:spcAft>
              <a:buClr>
                <a:schemeClr val="accent2"/>
              </a:buClr>
              <a:buSzPct val="100000"/>
              <a:buFont typeface="Noto Sans Symbols"/>
              <a:buChar char="□"/>
              <a:defRPr sz="2300" b="0" i="0" u="none" strike="noStrike" cap="none">
                <a:solidFill>
                  <a:schemeClr val="dk1"/>
                </a:solidFill>
                <a:latin typeface="Verdana"/>
                <a:ea typeface="Verdana"/>
                <a:cs typeface="Verdana"/>
                <a:sym typeface="Verdana"/>
              </a:defRPr>
            </a:lvl3pPr>
            <a:lvl4pPr marL="1693862" marR="0" lvl="3" indent="-271462" algn="l" rtl="0">
              <a:spcBef>
                <a:spcPts val="400"/>
              </a:spcBef>
              <a:spcAft>
                <a:spcPts val="0"/>
              </a:spcAft>
              <a:buClr>
                <a:schemeClr val="accent2"/>
              </a:buClr>
              <a:buSzPct val="100000"/>
              <a:buFont typeface="Noto Sans Symbols"/>
              <a:buChar char="■"/>
              <a:defRPr sz="2000" b="0" i="0" u="none" strike="noStrike" cap="none">
                <a:solidFill>
                  <a:schemeClr val="dk1"/>
                </a:solidFill>
                <a:latin typeface="Verdana"/>
                <a:ea typeface="Verdana"/>
                <a:cs typeface="Verdana"/>
                <a:sym typeface="Verdana"/>
              </a:defRPr>
            </a:lvl4pPr>
            <a:lvl5pPr marL="2093912" marR="0" lvl="4" indent="-277812" algn="l" rtl="0">
              <a:spcBef>
                <a:spcPts val="500"/>
              </a:spcBef>
              <a:spcAft>
                <a:spcPts val="0"/>
              </a:spcAft>
              <a:buClr>
                <a:schemeClr val="accent2"/>
              </a:buClr>
              <a:buSzPct val="100000"/>
              <a:buFont typeface="Noto Sans Symbols"/>
              <a:buChar char="▪"/>
              <a:defRPr sz="2000" b="0" i="0" u="none" strike="noStrike" cap="none">
                <a:solidFill>
                  <a:schemeClr val="dk1"/>
                </a:solidFill>
                <a:latin typeface="Verdana"/>
                <a:ea typeface="Verdana"/>
                <a:cs typeface="Verdana"/>
                <a:sym typeface="Verdana"/>
              </a:defRPr>
            </a:lvl5pPr>
            <a:lvl6pPr marL="2551112" marR="0" lvl="5" indent="-277812" algn="l" rtl="0">
              <a:spcBef>
                <a:spcPts val="500"/>
              </a:spcBef>
              <a:spcAft>
                <a:spcPts val="0"/>
              </a:spcAft>
              <a:buClr>
                <a:schemeClr val="accent2"/>
              </a:buClr>
              <a:buSzPct val="100000"/>
              <a:buFont typeface="Noto Sans Symbols"/>
              <a:buChar char="▪"/>
              <a:defRPr sz="2000" b="0" i="0" u="none" strike="noStrike" cap="none">
                <a:solidFill>
                  <a:schemeClr val="dk1"/>
                </a:solidFill>
                <a:latin typeface="Verdana"/>
                <a:ea typeface="Verdana"/>
                <a:cs typeface="Verdana"/>
                <a:sym typeface="Verdana"/>
              </a:defRPr>
            </a:lvl6pPr>
            <a:lvl7pPr marL="3008312" marR="0" lvl="6" indent="-277812" algn="l" rtl="0">
              <a:spcBef>
                <a:spcPts val="500"/>
              </a:spcBef>
              <a:spcAft>
                <a:spcPts val="0"/>
              </a:spcAft>
              <a:buClr>
                <a:schemeClr val="accent2"/>
              </a:buClr>
              <a:buSzPct val="100000"/>
              <a:buFont typeface="Noto Sans Symbols"/>
              <a:buChar char="▪"/>
              <a:defRPr sz="2000" b="0" i="0" u="none" strike="noStrike" cap="none">
                <a:solidFill>
                  <a:schemeClr val="dk1"/>
                </a:solidFill>
                <a:latin typeface="Verdana"/>
                <a:ea typeface="Verdana"/>
                <a:cs typeface="Verdana"/>
                <a:sym typeface="Verdana"/>
              </a:defRPr>
            </a:lvl7pPr>
            <a:lvl8pPr marL="3465512" marR="0" lvl="7" indent="-277812" algn="l" rtl="0">
              <a:spcBef>
                <a:spcPts val="500"/>
              </a:spcBef>
              <a:spcAft>
                <a:spcPts val="0"/>
              </a:spcAft>
              <a:buClr>
                <a:schemeClr val="accent2"/>
              </a:buClr>
              <a:buSzPct val="100000"/>
              <a:buFont typeface="Noto Sans Symbols"/>
              <a:buChar char="▪"/>
              <a:defRPr sz="2000" b="0" i="0" u="none" strike="noStrike" cap="none">
                <a:solidFill>
                  <a:schemeClr val="dk1"/>
                </a:solidFill>
                <a:latin typeface="Verdana"/>
                <a:ea typeface="Verdana"/>
                <a:cs typeface="Verdana"/>
                <a:sym typeface="Verdana"/>
              </a:defRPr>
            </a:lvl8pPr>
            <a:lvl9pPr marL="3922712" marR="0" lvl="8" indent="-277812" algn="l" rtl="0">
              <a:spcBef>
                <a:spcPts val="500"/>
              </a:spcBef>
              <a:spcAft>
                <a:spcPts val="0"/>
              </a:spcAft>
              <a:buClr>
                <a:schemeClr val="accent2"/>
              </a:buClr>
              <a:buSzPct val="100000"/>
              <a:buFont typeface="Noto Sans Symbols"/>
              <a:buChar char="▪"/>
              <a:defRPr sz="2000" b="0" i="0" u="none" strike="noStrike" cap="none">
                <a:solidFill>
                  <a:schemeClr val="dk1"/>
                </a:solidFill>
                <a:latin typeface="Verdana"/>
                <a:ea typeface="Verdana"/>
                <a:cs typeface="Verdana"/>
                <a:sym typeface="Verdana"/>
              </a:defRPr>
            </a:lvl9pPr>
          </a:lstStyle>
          <a:p>
            <a:endParaRPr/>
          </a:p>
        </p:txBody>
      </p:sp>
      <p:sp>
        <p:nvSpPr>
          <p:cNvPr id="103" name="Shape 103"/>
          <p:cNvSpPr txBox="1">
            <a:spLocks noGrp="1"/>
          </p:cNvSpPr>
          <p:nvPr>
            <p:ph type="dt" idx="10"/>
          </p:nvPr>
        </p:nvSpPr>
        <p:spPr>
          <a:xfrm>
            <a:off x="609600" y="6245225"/>
            <a:ext cx="1981200" cy="476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Verdana"/>
                <a:ea typeface="Verdana"/>
                <a:cs typeface="Verdana"/>
                <a:sym typeface="Verdana"/>
              </a:defRPr>
            </a:lvl1pPr>
            <a:lvl2pPr marL="457200" marR="0" lvl="1"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2pPr>
            <a:lvl3pPr marL="914400" marR="0" lvl="2"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3pPr>
            <a:lvl4pPr marL="1371600" marR="0" lvl="3"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4pPr>
            <a:lvl5pPr marL="1828800" marR="0" lvl="4"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5pPr>
            <a:lvl6pPr marL="2286000" marR="0" lvl="5"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6pPr>
            <a:lvl7pPr marL="3200400" marR="0" lvl="6"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7pPr>
            <a:lvl8pPr marL="4572000" marR="0" lvl="7"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8pPr>
            <a:lvl9pPr marL="6400800" marR="0" lvl="8"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9pPr>
          </a:lstStyle>
          <a:p>
            <a:endParaRPr/>
          </a:p>
        </p:txBody>
      </p:sp>
      <p:sp>
        <p:nvSpPr>
          <p:cNvPr id="104" name="Shape 104"/>
          <p:cNvSpPr txBox="1">
            <a:spLocks noGrp="1"/>
          </p:cNvSpPr>
          <p:nvPr>
            <p:ph type="ftr" idx="11"/>
          </p:nvPr>
        </p:nvSpPr>
        <p:spPr>
          <a:xfrm>
            <a:off x="3124200" y="6245225"/>
            <a:ext cx="2895600" cy="476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Verdana"/>
                <a:ea typeface="Verdana"/>
                <a:cs typeface="Verdana"/>
                <a:sym typeface="Verdana"/>
              </a:defRPr>
            </a:lvl1pPr>
            <a:lvl2pPr marL="457200" marR="0" lvl="1"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2pPr>
            <a:lvl3pPr marL="914400" marR="0" lvl="2"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3pPr>
            <a:lvl4pPr marL="1371600" marR="0" lvl="3"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4pPr>
            <a:lvl5pPr marL="1828800" marR="0" lvl="4"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5pPr>
            <a:lvl6pPr marL="2286000" marR="0" lvl="5"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6pPr>
            <a:lvl7pPr marL="3200400" marR="0" lvl="6"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7pPr>
            <a:lvl8pPr marL="4572000" marR="0" lvl="7"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8pPr>
            <a:lvl9pPr marL="6400800" marR="0" lvl="8"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9pPr>
          </a:lstStyle>
          <a:p>
            <a:endParaRPr/>
          </a:p>
        </p:txBody>
      </p:sp>
      <p:sp>
        <p:nvSpPr>
          <p:cNvPr id="105" name="Shape 105"/>
          <p:cNvSpPr txBox="1">
            <a:spLocks noGrp="1"/>
          </p:cNvSpPr>
          <p:nvPr>
            <p:ph type="sldNum" idx="12"/>
          </p:nvPr>
        </p:nvSpPr>
        <p:spPr>
          <a:xfrm>
            <a:off x="6553200" y="6245225"/>
            <a:ext cx="1981200" cy="4761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Verdana"/>
              <a:buNone/>
            </a:pPr>
            <a:fld id="{00000000-1234-1234-1234-123412341234}" type="slidenum">
              <a:rPr lang="en" sz="1200" b="0" i="0" u="none">
                <a:solidFill>
                  <a:schemeClr val="dk1"/>
                </a:solidFill>
                <a:latin typeface="Verdana"/>
                <a:ea typeface="Verdana"/>
                <a:cs typeface="Verdana"/>
                <a:sym typeface="Verdana"/>
              </a:rPr>
              <a:t>‹#›</a:t>
            </a:fld>
            <a:endParaRPr lang="en" sz="1200" b="0" i="0" u="none">
              <a:solidFill>
                <a:schemeClr val="dk1"/>
              </a:solidFill>
              <a:latin typeface="Verdana"/>
              <a:ea typeface="Verdana"/>
              <a:cs typeface="Verdana"/>
              <a:sym typeface="Verdan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6"/>
            <a:ext cx="4572000" cy="68580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7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9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6"/>
            <a:ext cx="5998800" cy="8067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6217622"/>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593366"/>
            <a:ext cx="8520600" cy="763499"/>
          </a:xfrm>
          <a:prstGeom prst="rect">
            <a:avLst/>
          </a:prstGeom>
          <a:noFill/>
          <a:ln>
            <a:noFill/>
          </a:ln>
        </p:spPr>
        <p:txBody>
          <a:bodyPr lIns="91425" tIns="91425" rIns="91425" bIns="91425" anchor="t" anchorCtr="0"/>
          <a:lstStyle>
            <a:lvl1pPr lvl="0" rt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rtl="0">
              <a:spcBef>
                <a:spcPts val="0"/>
              </a:spcBef>
              <a:buClr>
                <a:schemeClr val="dk1"/>
              </a:buClr>
              <a:buSzPct val="100000"/>
              <a:buFont typeface="Oswald"/>
              <a:buNone/>
              <a:defRPr sz="3000">
                <a:solidFill>
                  <a:schemeClr val="dk1"/>
                </a:solidFill>
                <a:latin typeface="Oswald"/>
                <a:ea typeface="Oswald"/>
                <a:cs typeface="Oswald"/>
                <a:sym typeface="Oswald"/>
              </a:defRPr>
            </a:lvl2pPr>
            <a:lvl3pPr lvl="2" rtl="0">
              <a:spcBef>
                <a:spcPts val="0"/>
              </a:spcBef>
              <a:buClr>
                <a:schemeClr val="dk1"/>
              </a:buClr>
              <a:buSzPct val="100000"/>
              <a:buFont typeface="Oswald"/>
              <a:buNone/>
              <a:defRPr sz="3000">
                <a:solidFill>
                  <a:schemeClr val="dk1"/>
                </a:solidFill>
                <a:latin typeface="Oswald"/>
                <a:ea typeface="Oswald"/>
                <a:cs typeface="Oswald"/>
                <a:sym typeface="Oswald"/>
              </a:defRPr>
            </a:lvl3pPr>
            <a:lvl4pPr lvl="3" rtl="0">
              <a:spcBef>
                <a:spcPts val="0"/>
              </a:spcBef>
              <a:buClr>
                <a:schemeClr val="dk1"/>
              </a:buClr>
              <a:buSzPct val="100000"/>
              <a:buFont typeface="Oswald"/>
              <a:buNone/>
              <a:defRPr sz="3000">
                <a:solidFill>
                  <a:schemeClr val="dk1"/>
                </a:solidFill>
                <a:latin typeface="Oswald"/>
                <a:ea typeface="Oswald"/>
                <a:cs typeface="Oswald"/>
                <a:sym typeface="Oswald"/>
              </a:defRPr>
            </a:lvl4pPr>
            <a:lvl5pPr lvl="4" rtl="0">
              <a:spcBef>
                <a:spcPts val="0"/>
              </a:spcBef>
              <a:buClr>
                <a:schemeClr val="dk1"/>
              </a:buClr>
              <a:buSzPct val="100000"/>
              <a:buFont typeface="Oswald"/>
              <a:buNone/>
              <a:defRPr sz="3000">
                <a:solidFill>
                  <a:schemeClr val="dk1"/>
                </a:solidFill>
                <a:latin typeface="Oswald"/>
                <a:ea typeface="Oswald"/>
                <a:cs typeface="Oswald"/>
                <a:sym typeface="Oswald"/>
              </a:defRPr>
            </a:lvl5pPr>
            <a:lvl6pPr lvl="5" rtl="0">
              <a:spcBef>
                <a:spcPts val="0"/>
              </a:spcBef>
              <a:buClr>
                <a:schemeClr val="dk1"/>
              </a:buClr>
              <a:buSzPct val="100000"/>
              <a:buFont typeface="Oswald"/>
              <a:buNone/>
              <a:defRPr sz="3000">
                <a:solidFill>
                  <a:schemeClr val="dk1"/>
                </a:solidFill>
                <a:latin typeface="Oswald"/>
                <a:ea typeface="Oswald"/>
                <a:cs typeface="Oswald"/>
                <a:sym typeface="Oswald"/>
              </a:defRPr>
            </a:lvl6pPr>
            <a:lvl7pPr lvl="6" rtl="0">
              <a:spcBef>
                <a:spcPts val="0"/>
              </a:spcBef>
              <a:buClr>
                <a:schemeClr val="dk1"/>
              </a:buClr>
              <a:buSzPct val="100000"/>
              <a:buFont typeface="Oswald"/>
              <a:buNone/>
              <a:defRPr sz="3000">
                <a:solidFill>
                  <a:schemeClr val="dk1"/>
                </a:solidFill>
                <a:latin typeface="Oswald"/>
                <a:ea typeface="Oswald"/>
                <a:cs typeface="Oswald"/>
                <a:sym typeface="Oswald"/>
              </a:defRPr>
            </a:lvl7pPr>
            <a:lvl8pPr lvl="7" rtl="0">
              <a:spcBef>
                <a:spcPts val="0"/>
              </a:spcBef>
              <a:buClr>
                <a:schemeClr val="dk1"/>
              </a:buClr>
              <a:buSzPct val="100000"/>
              <a:buFont typeface="Oswald"/>
              <a:buNone/>
              <a:defRPr sz="3000">
                <a:solidFill>
                  <a:schemeClr val="dk1"/>
                </a:solidFill>
                <a:latin typeface="Oswald"/>
                <a:ea typeface="Oswald"/>
                <a:cs typeface="Oswald"/>
                <a:sym typeface="Oswald"/>
              </a:defRPr>
            </a:lvl8pPr>
            <a:lvl9pPr lvl="8" rtl="0">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a:p>
        </p:txBody>
      </p:sp>
      <p:sp>
        <p:nvSpPr>
          <p:cNvPr id="52" name="Shape 52"/>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a:p>
        </p:txBody>
      </p:sp>
      <p:sp>
        <p:nvSpPr>
          <p:cNvPr id="53" name="Shape 53"/>
          <p:cNvSpPr txBox="1">
            <a:spLocks noGrp="1"/>
          </p:cNvSpPr>
          <p:nvPr>
            <p:ph type="sldNum" idx="12"/>
          </p:nvPr>
        </p:nvSpPr>
        <p:spPr>
          <a:xfrm>
            <a:off x="8490250" y="6241345"/>
            <a:ext cx="548700" cy="5247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go.ncsu.edu/infographics" TargetMode="External"/><Relationship Id="rId4"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neomam.com/infographics/the-reasons-why-your-brain-craves-infographics" TargetMode="External"/><Relationship Id="rId4" Type="http://schemas.openxmlformats.org/officeDocument/2006/relationships/image" Target="../media/image9.png"/><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visual.ly/what-makes-good-infographic?utm_source=visually_embed" TargetMode="External"/><Relationship Id="rId4" Type="http://schemas.openxmlformats.org/officeDocument/2006/relationships/image" Target="../media/image10.jp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www.cmegroup.com/trading/agricultural/files/infographic-facts-behind-food-prices.pdf" TargetMode="External"/><Relationship Id="rId4" Type="http://schemas.openxmlformats.org/officeDocument/2006/relationships/hyperlink" Target="http://www.slingshotfund.org/wp-content/uploads/2012/10/map-infographic-01.png" TargetMode="External"/><Relationship Id="rId5" Type="http://schemas.openxmlformats.org/officeDocument/2006/relationships/hyperlink" Target="http://wp_media-prod.s3.amazonaws.com/app/uploads/2015/09/24112730/Infographic_Design_Example_GOOD.jpeg" TargetMode="External"/><Relationship Id="rId6" Type="http://schemas.openxmlformats.org/officeDocument/2006/relationships/hyperlink" Target="http://www.bestinfographics.co/wp-content/uploads/2013/06/political-parties-left-right.gif" TargetMode="External"/><Relationship Id="rId7" Type="http://schemas.openxmlformats.org/officeDocument/2006/relationships/hyperlink" Target="http://www.dailyinfographic.com/wp-content/uploads/2010/11/american-average-food-consumption.jpeg" TargetMode="External"/><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www.cmegroup.com/trading/agricultural/files/infographic-facts-behind-food-prices.pdf" TargetMode="External"/><Relationship Id="rId4" Type="http://schemas.openxmlformats.org/officeDocument/2006/relationships/image" Target="../media/image14.jpg"/><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www.slingshotfund.org/wp-content/uploads/2012/10/map-infographic-01.png" TargetMode="External"/><Relationship Id="rId4" Type="http://schemas.openxmlformats.org/officeDocument/2006/relationships/image" Target="../media/image15.png"/><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hyperlink" Target="http://go.ncsu.edu/infographics"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wp_media-prod.s3.amazonaws.com/app/uploads/2015/09/24112730/Infographic_Design_Example_GOOD.jpeg" TargetMode="External"/><Relationship Id="rId4" Type="http://schemas.openxmlformats.org/officeDocument/2006/relationships/image" Target="../media/image16.jpg"/><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hyperlink" Target="http://www.bestinfographics.co/wp-content/uploads/2013/06/political-parties-left-right.gif" TargetMode="External"/><Relationship Id="rId4" Type="http://schemas.openxmlformats.org/officeDocument/2006/relationships/image" Target="../media/image17.gif"/><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hyperlink" Target="http://www.dailyinfographic.com/what-are-we-eating-infographic" TargetMode="External"/><Relationship Id="rId4" Type="http://schemas.openxmlformats.org/officeDocument/2006/relationships/image" Target="../media/image18.jpg"/><Relationship Id="rId5" Type="http://schemas.openxmlformats.org/officeDocument/2006/relationships/hyperlink" Target="http://www.dailyinfographic.com/wp-content/uploads/2010/11/american-average-food-consumption.jpeg" TargetMode="External"/><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hyperlink" Target="http://www.informationisbeautifulawards.com/showcase/439-paulo-estriga-cv" TargetMode="External"/><Relationship Id="rId4" Type="http://schemas.openxmlformats.org/officeDocument/2006/relationships/image" Target="../media/image19.jpg"/><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wanh.net/" TargetMode="External"/><Relationship Id="rId4" Type="http://schemas.openxmlformats.org/officeDocument/2006/relationships/image" Target="../media/image20.png"/><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hyperlink" Target="https://inkscape.org"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piktochart.com/" TargetMode="External"/><Relationship Id="rId4" Type="http://schemas.openxmlformats.org/officeDocument/2006/relationships/hyperlink" Target="https://www.canva.com/" TargetMode="External"/><Relationship Id="rId5" Type="http://schemas.openxmlformats.org/officeDocument/2006/relationships/hyperlink" Target="https://www.easel.ly/" TargetMode="External"/><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hyperlink" Target="https://thenounproject.com/" TargetMode="External"/><Relationship Id="rId4" Type="http://schemas.openxmlformats.org/officeDocument/2006/relationships/hyperlink" Target="http://colorbrewer2.org/" TargetMode="External"/><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hyperlink" Target="http://www.lib.ncsu.edu/do/visualization" TargetMode="External"/><Relationship Id="rId4" Type="http://schemas.openxmlformats.org/officeDocument/2006/relationships/image" Target="../media/image25.png"/><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user/Piktochart" TargetMode="External"/><Relationship Id="rId4" Type="http://schemas.openxmlformats.org/officeDocument/2006/relationships/hyperlink" Target="http://blog.datalicious.com/data-visualisation/what-are-the-best-free-cloud-tools-for-creati/" TargetMode="External"/><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hyperlink" Target="http://www.dailyinfographic.com/" TargetMode="External"/><Relationship Id="rId4" Type="http://schemas.openxmlformats.org/officeDocument/2006/relationships/hyperlink" Target="http://www.coolinfographics.com/" TargetMode="External"/><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hyperlink" Target="go.ncsu.edu/libeval" TargetMode="External"/><Relationship Id="rId4" Type="http://schemas.openxmlformats.org/officeDocument/2006/relationships/hyperlink" Target="mailto:hlrainey@ncsu.edu" TargetMode="External"/><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hyperlink" Target="https://thenounproject.com/" TargetMode="External"/><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hyperlink" Target="http://go.ncsu.edu/infographics" TargetMode="External"/><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hyperlink" Target="http://go.ncsu.edu/infographic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public.tableau.com/views/BeatlesWritingContributionsbyAlbum/TheBeatles?:embed=y&amp;:loadOrderID=0&amp;:display_count=yes&amp;:showTabs=y" TargetMode="External"/><Relationship Id="rId4" Type="http://schemas.openxmlformats.org/officeDocument/2006/relationships/image" Target="../media/image6.png"/><Relationship Id="rId5" Type="http://schemas.openxmlformats.org/officeDocument/2006/relationships/hyperlink" Target="http://duelingdata.blogspot.com/2016/01/the-beatles.html" TargetMode="External"/><Relationship Id="rId6" Type="http://schemas.openxmlformats.org/officeDocument/2006/relationships/image" Target="../media/image7.png"/><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www.nytimes.com/interactive/2016/08/15/sports/olympics/usain-bolt-and-120-years-of-sprinting-history.html?_r=0" TargetMode="External"/><Relationship Id="rId4" Type="http://schemas.openxmlformats.org/officeDocument/2006/relationships/image" Target="../media/image8.jpg"/><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ctrTitle"/>
          </p:nvPr>
        </p:nvSpPr>
        <p:spPr>
          <a:xfrm>
            <a:off x="671257" y="1321066"/>
            <a:ext cx="7801500" cy="2306700"/>
          </a:xfrm>
          <a:prstGeom prst="rect">
            <a:avLst/>
          </a:prstGeom>
        </p:spPr>
        <p:txBody>
          <a:bodyPr lIns="91425" tIns="91425" rIns="91425" bIns="91425" anchor="b" anchorCtr="0">
            <a:noAutofit/>
          </a:bodyPr>
          <a:lstStyle/>
          <a:p>
            <a:pPr lvl="0">
              <a:spcBef>
                <a:spcPts val="0"/>
              </a:spcBef>
              <a:buNone/>
            </a:pPr>
            <a:r>
              <a:rPr lang="en" sz="6000">
                <a:solidFill>
                  <a:schemeClr val="accent5"/>
                </a:solidFill>
                <a:latin typeface="Lobster"/>
                <a:ea typeface="Lobster"/>
                <a:cs typeface="Lobster"/>
                <a:sym typeface="Lobster"/>
              </a:rPr>
              <a:t>Infographics: </a:t>
            </a:r>
          </a:p>
          <a:p>
            <a:pPr lvl="0" rtl="0">
              <a:spcBef>
                <a:spcPts val="0"/>
              </a:spcBef>
              <a:buNone/>
            </a:pPr>
            <a:r>
              <a:rPr lang="en" sz="3600">
                <a:latin typeface="Bungee Outline"/>
                <a:ea typeface="Bungee Outline"/>
                <a:cs typeface="Bungee Outline"/>
                <a:sym typeface="Bungee Outline"/>
              </a:rPr>
              <a:t>Visualizing Information</a:t>
            </a:r>
            <a:r>
              <a:rPr lang="en" sz="4400">
                <a:latin typeface="Bungee Outline"/>
                <a:ea typeface="Bungee Outline"/>
                <a:cs typeface="Bungee Outline"/>
                <a:sym typeface="Bungee Outline"/>
              </a:rPr>
              <a:t> </a:t>
            </a:r>
          </a:p>
        </p:txBody>
      </p:sp>
      <p:sp>
        <p:nvSpPr>
          <p:cNvPr id="111" name="Shape 111"/>
          <p:cNvSpPr txBox="1">
            <a:spLocks noGrp="1"/>
          </p:cNvSpPr>
          <p:nvPr>
            <p:ph type="subTitle" idx="1"/>
          </p:nvPr>
        </p:nvSpPr>
        <p:spPr>
          <a:xfrm>
            <a:off x="671250" y="4233167"/>
            <a:ext cx="7801500" cy="1056900"/>
          </a:xfrm>
          <a:prstGeom prst="rect">
            <a:avLst/>
          </a:prstGeom>
        </p:spPr>
        <p:txBody>
          <a:bodyPr lIns="91425" tIns="91425" rIns="91425" bIns="91425" anchor="t" anchorCtr="0">
            <a:noAutofit/>
          </a:bodyPr>
          <a:lstStyle/>
          <a:p>
            <a:pPr lvl="0">
              <a:spcBef>
                <a:spcPts val="0"/>
              </a:spcBef>
              <a:buNone/>
            </a:pPr>
            <a:r>
              <a:rPr lang="en">
                <a:latin typeface="Roboto"/>
                <a:ea typeface="Roboto"/>
                <a:cs typeface="Roboto"/>
                <a:sym typeface="Roboto"/>
              </a:rPr>
              <a:t>Hannah Rainey</a:t>
            </a:r>
          </a:p>
          <a:p>
            <a:pPr lvl="0">
              <a:spcBef>
                <a:spcPts val="0"/>
              </a:spcBef>
              <a:buNone/>
            </a:pPr>
            <a:endParaRPr>
              <a:latin typeface="Roboto"/>
              <a:ea typeface="Roboto"/>
              <a:cs typeface="Roboto"/>
              <a:sym typeface="Roboto"/>
            </a:endParaRPr>
          </a:p>
          <a:p>
            <a:pPr lvl="0">
              <a:spcBef>
                <a:spcPts val="0"/>
              </a:spcBef>
              <a:buNone/>
            </a:pPr>
            <a:r>
              <a:rPr lang="en" u="sng">
                <a:solidFill>
                  <a:schemeClr val="hlink"/>
                </a:solidFill>
                <a:latin typeface="Roboto"/>
                <a:ea typeface="Roboto"/>
                <a:cs typeface="Roboto"/>
                <a:sym typeface="Roboto"/>
                <a:hlinkClick r:id="rId3"/>
              </a:rPr>
              <a:t>http://go.ncsu.edu/infographics</a:t>
            </a:r>
          </a:p>
          <a:p>
            <a:pPr lvl="0" rtl="0">
              <a:spcBef>
                <a:spcPts val="0"/>
              </a:spcBef>
              <a:buNone/>
            </a:pPr>
            <a:r>
              <a:rPr lang="en">
                <a:latin typeface="Roboto"/>
                <a:ea typeface="Roboto"/>
                <a:cs typeface="Roboto"/>
                <a:sym typeface="Roboto"/>
              </a:rPr>
              <a:t> </a:t>
            </a:r>
          </a:p>
        </p:txBody>
      </p:sp>
      <p:pic>
        <p:nvPicPr>
          <p:cNvPr id="112" name="Shape 112"/>
          <p:cNvPicPr preferRelativeResize="0"/>
          <p:nvPr/>
        </p:nvPicPr>
        <p:blipFill>
          <a:blip r:embed="rId4">
            <a:alphaModFix/>
          </a:blip>
          <a:stretch>
            <a:fillRect/>
          </a:stretch>
        </p:blipFill>
        <p:spPr>
          <a:xfrm>
            <a:off x="2163287" y="5770911"/>
            <a:ext cx="4817412" cy="7421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ctrTitle" idx="4294967295"/>
          </p:nvPr>
        </p:nvSpPr>
        <p:spPr>
          <a:xfrm>
            <a:off x="228600" y="2624700"/>
            <a:ext cx="3609600" cy="1608600"/>
          </a:xfrm>
          <a:prstGeom prst="rect">
            <a:avLst/>
          </a:prstGeom>
        </p:spPr>
        <p:txBody>
          <a:bodyPr lIns="91425" tIns="91425" rIns="91425" bIns="91425" anchor="t" anchorCtr="0">
            <a:noAutofit/>
          </a:bodyPr>
          <a:lstStyle/>
          <a:p>
            <a:pPr lvl="0" rtl="0">
              <a:spcBef>
                <a:spcPts val="0"/>
              </a:spcBef>
              <a:buNone/>
            </a:pPr>
            <a:r>
              <a:rPr lang="en" sz="4800">
                <a:latin typeface="Roboto"/>
                <a:ea typeface="Roboto"/>
                <a:cs typeface="Roboto"/>
                <a:sym typeface="Roboto"/>
              </a:rPr>
              <a:t>Why use </a:t>
            </a:r>
            <a:r>
              <a:rPr lang="en" sz="4800">
                <a:solidFill>
                  <a:schemeClr val="accent5"/>
                </a:solidFill>
                <a:latin typeface="Lobster"/>
                <a:ea typeface="Lobster"/>
                <a:cs typeface="Lobster"/>
                <a:sym typeface="Lobster"/>
              </a:rPr>
              <a:t>infographics</a:t>
            </a:r>
            <a:r>
              <a:rPr lang="en" sz="4800">
                <a:latin typeface="Roboto"/>
                <a:ea typeface="Roboto"/>
                <a:cs typeface="Roboto"/>
                <a:sym typeface="Roboto"/>
              </a:rPr>
              <a:t>?</a:t>
            </a:r>
          </a:p>
        </p:txBody>
      </p:sp>
      <p:pic>
        <p:nvPicPr>
          <p:cNvPr id="170" name="Shape 170" descr="infographic.png">
            <a:hlinkClick r:id="rId3"/>
          </p:cNvPr>
          <p:cNvPicPr preferRelativeResize="0"/>
          <p:nvPr/>
        </p:nvPicPr>
        <p:blipFill>
          <a:blip r:embed="rId4">
            <a:alphaModFix/>
          </a:blip>
          <a:stretch>
            <a:fillRect/>
          </a:stretch>
        </p:blipFill>
        <p:spPr>
          <a:xfrm>
            <a:off x="3907250" y="0"/>
            <a:ext cx="5236749" cy="6857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Shape 175" descr="goodInfographic.png">
            <a:hlinkClick r:id="rId3"/>
          </p:cNvPr>
          <p:cNvPicPr preferRelativeResize="0"/>
          <p:nvPr/>
        </p:nvPicPr>
        <p:blipFill>
          <a:blip r:embed="rId4">
            <a:alphaModFix/>
          </a:blip>
          <a:stretch>
            <a:fillRect/>
          </a:stretch>
        </p:blipFill>
        <p:spPr>
          <a:xfrm>
            <a:off x="1368500" y="361936"/>
            <a:ext cx="6406999" cy="61341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671250" y="2855000"/>
            <a:ext cx="7852200" cy="1148100"/>
          </a:xfrm>
          <a:prstGeom prst="rect">
            <a:avLst/>
          </a:prstGeom>
        </p:spPr>
        <p:txBody>
          <a:bodyPr lIns="91425" tIns="91425" rIns="91425" bIns="91425" anchor="ctr" anchorCtr="0">
            <a:noAutofit/>
          </a:bodyPr>
          <a:lstStyle/>
          <a:p>
            <a:pPr lvl="0">
              <a:spcBef>
                <a:spcPts val="0"/>
              </a:spcBef>
              <a:buNone/>
            </a:pPr>
            <a:r>
              <a:rPr lang="en">
                <a:latin typeface="Roboto"/>
                <a:ea typeface="Roboto"/>
                <a:cs typeface="Roboto"/>
                <a:sym typeface="Roboto"/>
              </a:rPr>
              <a:t>Misleading </a:t>
            </a:r>
            <a:r>
              <a:rPr lang="en">
                <a:solidFill>
                  <a:schemeClr val="accent5"/>
                </a:solidFill>
                <a:latin typeface="Lobster"/>
                <a:ea typeface="Lobster"/>
                <a:cs typeface="Lobster"/>
                <a:sym typeface="Lobster"/>
              </a:rPr>
              <a:t>Infographics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Shape 185"/>
          <p:cNvPicPr preferRelativeResize="0"/>
          <p:nvPr/>
        </p:nvPicPr>
        <p:blipFill>
          <a:blip r:embed="rId3">
            <a:alphaModFix/>
          </a:blip>
          <a:stretch>
            <a:fillRect/>
          </a:stretch>
        </p:blipFill>
        <p:spPr>
          <a:xfrm>
            <a:off x="2277325" y="176237"/>
            <a:ext cx="4589350" cy="6505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Shape 190"/>
          <p:cNvPicPr preferRelativeResize="0"/>
          <p:nvPr/>
        </p:nvPicPr>
        <p:blipFill>
          <a:blip r:embed="rId3">
            <a:alphaModFix/>
          </a:blip>
          <a:stretch>
            <a:fillRect/>
          </a:stretch>
        </p:blipFill>
        <p:spPr>
          <a:xfrm>
            <a:off x="2334625" y="101775"/>
            <a:ext cx="4597825" cy="65683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Shape 195"/>
          <p:cNvPicPr preferRelativeResize="0"/>
          <p:nvPr/>
        </p:nvPicPr>
        <p:blipFill>
          <a:blip r:embed="rId3">
            <a:alphaModFix/>
          </a:blip>
          <a:stretch>
            <a:fillRect/>
          </a:stretch>
        </p:blipFill>
        <p:spPr>
          <a:xfrm>
            <a:off x="938062" y="275687"/>
            <a:ext cx="7267875" cy="6306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671250" y="2855000"/>
            <a:ext cx="7852200" cy="1148100"/>
          </a:xfrm>
          <a:prstGeom prst="rect">
            <a:avLst/>
          </a:prstGeom>
        </p:spPr>
        <p:txBody>
          <a:bodyPr lIns="91425" tIns="91425" rIns="91425" bIns="91425" anchor="ctr" anchorCtr="0">
            <a:noAutofit/>
          </a:bodyPr>
          <a:lstStyle/>
          <a:p>
            <a:pPr lvl="0" rtl="0">
              <a:spcBef>
                <a:spcPts val="0"/>
              </a:spcBef>
              <a:buNone/>
            </a:pPr>
            <a:r>
              <a:rPr lang="en">
                <a:solidFill>
                  <a:schemeClr val="accent5"/>
                </a:solidFill>
                <a:latin typeface="Lobster"/>
                <a:ea typeface="Lobster"/>
                <a:cs typeface="Lobster"/>
                <a:sym typeface="Lobster"/>
              </a:rPr>
              <a:t>Infographic </a:t>
            </a:r>
            <a:r>
              <a:rPr lang="en">
                <a:latin typeface="Roboto"/>
                <a:ea typeface="Roboto"/>
                <a:cs typeface="Roboto"/>
                <a:sym typeface="Roboto"/>
              </a:rPr>
              <a:t>Examples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311700" y="593366"/>
            <a:ext cx="8520600" cy="763499"/>
          </a:xfrm>
          <a:prstGeom prst="rect">
            <a:avLst/>
          </a:prstGeom>
        </p:spPr>
        <p:txBody>
          <a:bodyPr lIns="91425" tIns="91425" rIns="91425" bIns="91425" anchor="t" anchorCtr="0">
            <a:noAutofit/>
          </a:bodyPr>
          <a:lstStyle/>
          <a:p>
            <a:pPr lvl="0">
              <a:spcBef>
                <a:spcPts val="0"/>
              </a:spcBef>
              <a:buNone/>
            </a:pPr>
            <a:r>
              <a:rPr lang="en"/>
              <a:t>Short Activity </a:t>
            </a:r>
          </a:p>
        </p:txBody>
      </p:sp>
      <p:sp>
        <p:nvSpPr>
          <p:cNvPr id="206" name="Shape 206"/>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sz="2400"/>
              <a:t>On your own, or in a small group, look at one of the examples below. Think about and discuss what you like/dislike about this infographic. </a:t>
            </a:r>
          </a:p>
          <a:p>
            <a:pPr lvl="0" rtl="0">
              <a:spcBef>
                <a:spcPts val="0"/>
              </a:spcBef>
              <a:buNone/>
            </a:pPr>
            <a:r>
              <a:rPr lang="en" sz="2400"/>
              <a:t>Examples: </a:t>
            </a:r>
          </a:p>
          <a:p>
            <a:pPr marL="457200" lvl="0" indent="-381000" rtl="0">
              <a:spcBef>
                <a:spcPts val="0"/>
              </a:spcBef>
              <a:buSzPct val="100000"/>
              <a:buAutoNum type="arabicPeriod"/>
            </a:pPr>
            <a:r>
              <a:rPr lang="en" sz="2400" u="sng">
                <a:solidFill>
                  <a:schemeClr val="hlink"/>
                </a:solidFill>
                <a:hlinkClick r:id="rId3"/>
              </a:rPr>
              <a:t>The Facts Behind Food Prices</a:t>
            </a:r>
          </a:p>
          <a:p>
            <a:pPr marL="457200" lvl="0" indent="-381000" rtl="0">
              <a:spcBef>
                <a:spcPts val="0"/>
              </a:spcBef>
              <a:buSzPct val="100000"/>
              <a:buAutoNum type="arabicPeriod"/>
            </a:pPr>
            <a:r>
              <a:rPr lang="en" sz="2400" u="sng">
                <a:solidFill>
                  <a:schemeClr val="hlink"/>
                </a:solidFill>
                <a:hlinkClick r:id="rId4"/>
              </a:rPr>
              <a:t>Slingshot Fund Map</a:t>
            </a:r>
          </a:p>
          <a:p>
            <a:pPr marL="457200" lvl="0" indent="-381000" rtl="0">
              <a:spcBef>
                <a:spcPts val="0"/>
              </a:spcBef>
              <a:buSzPct val="100000"/>
              <a:buAutoNum type="arabicPeriod"/>
            </a:pPr>
            <a:r>
              <a:rPr lang="en" sz="2400" u="sng">
                <a:solidFill>
                  <a:schemeClr val="hlink"/>
                </a:solidFill>
                <a:hlinkClick r:id="rId5"/>
              </a:rPr>
              <a:t>The Almighty Dollar</a:t>
            </a:r>
          </a:p>
          <a:p>
            <a:pPr marL="457200" lvl="0" indent="-381000" rtl="0">
              <a:spcBef>
                <a:spcPts val="0"/>
              </a:spcBef>
              <a:buSzPct val="100000"/>
              <a:buAutoNum type="arabicPeriod"/>
            </a:pPr>
            <a:r>
              <a:rPr lang="en" sz="2400" u="sng">
                <a:solidFill>
                  <a:schemeClr val="hlink"/>
                </a:solidFill>
                <a:hlinkClick r:id="rId6"/>
              </a:rPr>
              <a:t>Left Right</a:t>
            </a:r>
          </a:p>
          <a:p>
            <a:pPr marL="457200" lvl="0" indent="-381000" rtl="0">
              <a:spcBef>
                <a:spcPts val="0"/>
              </a:spcBef>
              <a:buSzPct val="100000"/>
              <a:buAutoNum type="arabicPeriod"/>
            </a:pPr>
            <a:r>
              <a:rPr lang="en" sz="2400" u="sng">
                <a:solidFill>
                  <a:schemeClr val="hlink"/>
                </a:solidFill>
                <a:hlinkClick r:id="rId7"/>
              </a:rPr>
              <a:t>What are We Eating?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Shape 211">
            <a:hlinkClick r:id="rId3"/>
          </p:cNvPr>
          <p:cNvPicPr preferRelativeResize="0"/>
          <p:nvPr/>
        </p:nvPicPr>
        <p:blipFill>
          <a:blip r:embed="rId4">
            <a:alphaModFix/>
          </a:blip>
          <a:stretch>
            <a:fillRect/>
          </a:stretch>
        </p:blipFill>
        <p:spPr>
          <a:xfrm>
            <a:off x="349049" y="982988"/>
            <a:ext cx="8445899" cy="4892011"/>
          </a:xfrm>
          <a:prstGeom prst="rect">
            <a:avLst/>
          </a:prstGeom>
          <a:noFill/>
          <a:ln>
            <a:noFill/>
          </a:ln>
        </p:spPr>
      </p:pic>
      <p:sp>
        <p:nvSpPr>
          <p:cNvPr id="212" name="Shape 212"/>
          <p:cNvSpPr txBox="1"/>
          <p:nvPr/>
        </p:nvSpPr>
        <p:spPr>
          <a:xfrm>
            <a:off x="0" y="360950"/>
            <a:ext cx="6039000" cy="694200"/>
          </a:xfrm>
          <a:prstGeom prst="rect">
            <a:avLst/>
          </a:prstGeom>
          <a:noFill/>
          <a:ln>
            <a:noFill/>
          </a:ln>
        </p:spPr>
        <p:txBody>
          <a:bodyPr lIns="91425" tIns="91425" rIns="91425" bIns="91425" anchor="ctr" anchorCtr="0">
            <a:noAutofit/>
          </a:bodyPr>
          <a:lstStyle/>
          <a:p>
            <a:pPr lvl="0" indent="457200" rtl="0">
              <a:lnSpc>
                <a:spcPct val="115000"/>
              </a:lnSpc>
              <a:spcBef>
                <a:spcPts val="0"/>
              </a:spcBef>
              <a:spcAft>
                <a:spcPts val="1600"/>
              </a:spcAft>
              <a:buNone/>
            </a:pPr>
            <a:r>
              <a:rPr lang="en" sz="2400" u="sng">
                <a:solidFill>
                  <a:schemeClr val="accent5"/>
                </a:solidFill>
                <a:latin typeface="Average"/>
                <a:ea typeface="Average"/>
                <a:cs typeface="Average"/>
                <a:sym typeface="Average"/>
                <a:hlinkClick r:id="rId3"/>
              </a:rPr>
              <a:t>The Facts Behind Food Prices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Shape 217" descr="map-infographic-01.png">
            <a:hlinkClick r:id="rId3"/>
          </p:cNvPr>
          <p:cNvPicPr preferRelativeResize="0"/>
          <p:nvPr/>
        </p:nvPicPr>
        <p:blipFill>
          <a:blip r:embed="rId4">
            <a:alphaModFix/>
          </a:blip>
          <a:stretch>
            <a:fillRect/>
          </a:stretch>
        </p:blipFill>
        <p:spPr>
          <a:xfrm>
            <a:off x="454487" y="675836"/>
            <a:ext cx="8235026" cy="5506325"/>
          </a:xfrm>
          <a:prstGeom prst="rect">
            <a:avLst/>
          </a:prstGeom>
          <a:noFill/>
          <a:ln>
            <a:noFill/>
          </a:ln>
        </p:spPr>
      </p:pic>
      <p:sp>
        <p:nvSpPr>
          <p:cNvPr id="218" name="Shape 218"/>
          <p:cNvSpPr txBox="1"/>
          <p:nvPr/>
        </p:nvSpPr>
        <p:spPr>
          <a:xfrm>
            <a:off x="0" y="0"/>
            <a:ext cx="6039000" cy="6759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endParaRPr/>
          </a:p>
          <a:p>
            <a:pPr lvl="0" indent="457200" rtl="0">
              <a:lnSpc>
                <a:spcPct val="115000"/>
              </a:lnSpc>
              <a:spcBef>
                <a:spcPts val="0"/>
              </a:spcBef>
              <a:spcAft>
                <a:spcPts val="1600"/>
              </a:spcAft>
              <a:buNone/>
            </a:pPr>
            <a:r>
              <a:rPr lang="en" sz="2400" u="sng">
                <a:solidFill>
                  <a:schemeClr val="accent5"/>
                </a:solidFill>
                <a:latin typeface="Average"/>
                <a:ea typeface="Average"/>
                <a:cs typeface="Average"/>
                <a:sym typeface="Average"/>
                <a:hlinkClick r:id="rId3"/>
              </a:rPr>
              <a:t>Slingshot Fund Map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p:nvPr/>
        </p:nvSpPr>
        <p:spPr>
          <a:xfrm>
            <a:off x="629825" y="1173475"/>
            <a:ext cx="7832700" cy="5224200"/>
          </a:xfrm>
          <a:prstGeom prst="rect">
            <a:avLst/>
          </a:prstGeom>
          <a:noFill/>
          <a:ln>
            <a:noFill/>
          </a:ln>
        </p:spPr>
        <p:txBody>
          <a:bodyPr lIns="91425" tIns="91425" rIns="91425" bIns="91425" anchor="t" anchorCtr="0">
            <a:noAutofit/>
          </a:bodyPr>
          <a:lstStyle/>
          <a:p>
            <a:pPr lvl="0" rtl="0">
              <a:lnSpc>
                <a:spcPct val="115000"/>
              </a:lnSpc>
              <a:spcBef>
                <a:spcPts val="0"/>
              </a:spcBef>
              <a:spcAft>
                <a:spcPts val="1000"/>
              </a:spcAft>
              <a:buNone/>
            </a:pPr>
            <a:endParaRPr sz="2400" b="1">
              <a:solidFill>
                <a:schemeClr val="dk1"/>
              </a:solidFill>
              <a:latin typeface="Roboto"/>
              <a:ea typeface="Roboto"/>
              <a:cs typeface="Roboto"/>
              <a:sym typeface="Roboto"/>
            </a:endParaRPr>
          </a:p>
          <a:p>
            <a:pPr marL="457200" lvl="0" indent="-381000" rtl="0">
              <a:lnSpc>
                <a:spcPct val="115000"/>
              </a:lnSpc>
              <a:spcBef>
                <a:spcPts val="0"/>
              </a:spcBef>
              <a:spcAft>
                <a:spcPts val="1000"/>
              </a:spcAft>
              <a:buClr>
                <a:schemeClr val="dk1"/>
              </a:buClr>
              <a:buSzPct val="100000"/>
              <a:buFont typeface="Roboto"/>
              <a:buAutoNum type="arabicPeriod"/>
            </a:pPr>
            <a:r>
              <a:rPr lang="en" sz="2400" b="1">
                <a:solidFill>
                  <a:schemeClr val="accent4"/>
                </a:solidFill>
                <a:latin typeface="Roboto"/>
                <a:ea typeface="Roboto"/>
                <a:cs typeface="Roboto"/>
                <a:sym typeface="Roboto"/>
              </a:rPr>
              <a:t>What</a:t>
            </a:r>
            <a:r>
              <a:rPr lang="en" sz="2400">
                <a:solidFill>
                  <a:schemeClr val="dk1"/>
                </a:solidFill>
                <a:latin typeface="Roboto"/>
                <a:ea typeface="Roboto"/>
                <a:cs typeface="Roboto"/>
                <a:sym typeface="Roboto"/>
              </a:rPr>
              <a:t> is an </a:t>
            </a:r>
            <a:r>
              <a:rPr lang="en" sz="2400">
                <a:solidFill>
                  <a:schemeClr val="accent5"/>
                </a:solidFill>
                <a:latin typeface="Lobster"/>
                <a:ea typeface="Lobster"/>
                <a:cs typeface="Lobster"/>
                <a:sym typeface="Lobster"/>
              </a:rPr>
              <a:t>infographic</a:t>
            </a:r>
          </a:p>
          <a:p>
            <a:pPr marL="457200" lvl="0" indent="-381000" rtl="0">
              <a:lnSpc>
                <a:spcPct val="115000"/>
              </a:lnSpc>
              <a:spcBef>
                <a:spcPts val="0"/>
              </a:spcBef>
              <a:spcAft>
                <a:spcPts val="1000"/>
              </a:spcAft>
              <a:buClr>
                <a:schemeClr val="dk1"/>
              </a:buClr>
              <a:buSzPct val="100000"/>
              <a:buFont typeface="Roboto"/>
              <a:buAutoNum type="arabicPeriod"/>
            </a:pPr>
            <a:r>
              <a:rPr lang="en" sz="2400" b="1">
                <a:solidFill>
                  <a:schemeClr val="accent4"/>
                </a:solidFill>
                <a:latin typeface="Roboto"/>
                <a:ea typeface="Roboto"/>
                <a:cs typeface="Roboto"/>
                <a:sym typeface="Roboto"/>
              </a:rPr>
              <a:t>When </a:t>
            </a:r>
            <a:r>
              <a:rPr lang="en" sz="2400">
                <a:solidFill>
                  <a:schemeClr val="dk1"/>
                </a:solidFill>
                <a:latin typeface="Roboto"/>
                <a:ea typeface="Roboto"/>
                <a:cs typeface="Roboto"/>
                <a:sym typeface="Roboto"/>
              </a:rPr>
              <a:t>to use an </a:t>
            </a:r>
            <a:r>
              <a:rPr lang="en" sz="2400">
                <a:solidFill>
                  <a:schemeClr val="accent5"/>
                </a:solidFill>
                <a:latin typeface="Lobster"/>
                <a:ea typeface="Lobster"/>
                <a:cs typeface="Lobster"/>
                <a:sym typeface="Lobster"/>
              </a:rPr>
              <a:t>infographic</a:t>
            </a:r>
          </a:p>
          <a:p>
            <a:pPr marL="457200" lvl="0" indent="-381000" rtl="0">
              <a:lnSpc>
                <a:spcPct val="115000"/>
              </a:lnSpc>
              <a:spcBef>
                <a:spcPts val="0"/>
              </a:spcBef>
              <a:spcAft>
                <a:spcPts val="1000"/>
              </a:spcAft>
              <a:buClr>
                <a:schemeClr val="dk1"/>
              </a:buClr>
              <a:buSzPct val="100000"/>
              <a:buFont typeface="Roboto"/>
              <a:buAutoNum type="arabicPeriod"/>
            </a:pPr>
            <a:r>
              <a:rPr lang="en" sz="2400" b="1">
                <a:solidFill>
                  <a:schemeClr val="accent4"/>
                </a:solidFill>
                <a:latin typeface="Roboto"/>
                <a:ea typeface="Roboto"/>
                <a:cs typeface="Roboto"/>
                <a:sym typeface="Roboto"/>
              </a:rPr>
              <a:t>Examples</a:t>
            </a:r>
            <a:r>
              <a:rPr lang="en" sz="2400" b="1">
                <a:solidFill>
                  <a:schemeClr val="dk1"/>
                </a:solidFill>
                <a:latin typeface="Roboto"/>
                <a:ea typeface="Roboto"/>
                <a:cs typeface="Roboto"/>
                <a:sym typeface="Roboto"/>
              </a:rPr>
              <a:t> </a:t>
            </a:r>
            <a:r>
              <a:rPr lang="en" sz="2400">
                <a:solidFill>
                  <a:schemeClr val="dk1"/>
                </a:solidFill>
                <a:latin typeface="Roboto"/>
                <a:ea typeface="Roboto"/>
                <a:cs typeface="Roboto"/>
                <a:sym typeface="Roboto"/>
              </a:rPr>
              <a:t>of </a:t>
            </a:r>
            <a:r>
              <a:rPr lang="en" sz="2400">
                <a:solidFill>
                  <a:schemeClr val="accent5"/>
                </a:solidFill>
                <a:latin typeface="Lobster"/>
                <a:ea typeface="Lobster"/>
                <a:cs typeface="Lobster"/>
                <a:sym typeface="Lobster"/>
              </a:rPr>
              <a:t>infographics</a:t>
            </a:r>
          </a:p>
          <a:p>
            <a:pPr marL="457200" lvl="0" indent="-381000" rtl="0">
              <a:lnSpc>
                <a:spcPct val="115000"/>
              </a:lnSpc>
              <a:spcBef>
                <a:spcPts val="0"/>
              </a:spcBef>
              <a:spcAft>
                <a:spcPts val="1000"/>
              </a:spcAft>
              <a:buClr>
                <a:schemeClr val="dk1"/>
              </a:buClr>
              <a:buSzPct val="100000"/>
              <a:buFont typeface="Roboto"/>
              <a:buAutoNum type="arabicPeriod"/>
            </a:pPr>
            <a:r>
              <a:rPr lang="en" sz="2400">
                <a:solidFill>
                  <a:schemeClr val="dk1"/>
                </a:solidFill>
                <a:latin typeface="Roboto"/>
                <a:ea typeface="Roboto"/>
                <a:cs typeface="Roboto"/>
                <a:sym typeface="Roboto"/>
              </a:rPr>
              <a:t>Elements of </a:t>
            </a:r>
            <a:r>
              <a:rPr lang="en" sz="2400" b="1">
                <a:solidFill>
                  <a:schemeClr val="accent4"/>
                </a:solidFill>
                <a:latin typeface="Roboto"/>
                <a:ea typeface="Roboto"/>
                <a:cs typeface="Roboto"/>
                <a:sym typeface="Roboto"/>
              </a:rPr>
              <a:t>design</a:t>
            </a:r>
            <a:r>
              <a:rPr lang="en" sz="2400" b="1">
                <a:solidFill>
                  <a:schemeClr val="dk1"/>
                </a:solidFill>
                <a:latin typeface="Roboto"/>
                <a:ea typeface="Roboto"/>
                <a:cs typeface="Roboto"/>
                <a:sym typeface="Roboto"/>
              </a:rPr>
              <a:t> </a:t>
            </a:r>
          </a:p>
          <a:p>
            <a:pPr marL="457200" lvl="0" indent="-381000" rtl="0">
              <a:lnSpc>
                <a:spcPct val="115000"/>
              </a:lnSpc>
              <a:spcBef>
                <a:spcPts val="0"/>
              </a:spcBef>
              <a:spcAft>
                <a:spcPts val="1000"/>
              </a:spcAft>
              <a:buClr>
                <a:schemeClr val="dk1"/>
              </a:buClr>
              <a:buSzPct val="100000"/>
              <a:buFont typeface="Roboto"/>
              <a:buAutoNum type="arabicPeriod"/>
            </a:pPr>
            <a:r>
              <a:rPr lang="en" sz="2400">
                <a:solidFill>
                  <a:schemeClr val="dk1"/>
                </a:solidFill>
                <a:latin typeface="Roboto"/>
                <a:ea typeface="Roboto"/>
                <a:cs typeface="Roboto"/>
                <a:sym typeface="Roboto"/>
              </a:rPr>
              <a:t>Infographic </a:t>
            </a:r>
            <a:r>
              <a:rPr lang="en" sz="2400" b="1">
                <a:solidFill>
                  <a:schemeClr val="accent4"/>
                </a:solidFill>
                <a:latin typeface="Roboto"/>
                <a:ea typeface="Roboto"/>
                <a:cs typeface="Roboto"/>
                <a:sym typeface="Roboto"/>
              </a:rPr>
              <a:t>Resources</a:t>
            </a:r>
          </a:p>
          <a:p>
            <a:pPr marL="457200" lvl="0" indent="-381000" rtl="0">
              <a:lnSpc>
                <a:spcPct val="115000"/>
              </a:lnSpc>
              <a:spcBef>
                <a:spcPts val="0"/>
              </a:spcBef>
              <a:spcAft>
                <a:spcPts val="1000"/>
              </a:spcAft>
              <a:buClr>
                <a:schemeClr val="dk1"/>
              </a:buClr>
              <a:buSzPct val="100000"/>
              <a:buFont typeface="Roboto"/>
              <a:buAutoNum type="arabicPeriod"/>
            </a:pPr>
            <a:r>
              <a:rPr lang="en" sz="2400" b="1">
                <a:solidFill>
                  <a:schemeClr val="accent4"/>
                </a:solidFill>
                <a:latin typeface="Roboto"/>
                <a:ea typeface="Roboto"/>
                <a:cs typeface="Roboto"/>
                <a:sym typeface="Roboto"/>
              </a:rPr>
              <a:t>Activity</a:t>
            </a:r>
            <a:r>
              <a:rPr lang="en" sz="2400" b="1">
                <a:solidFill>
                  <a:schemeClr val="dk1"/>
                </a:solidFill>
                <a:latin typeface="Roboto"/>
                <a:ea typeface="Roboto"/>
                <a:cs typeface="Roboto"/>
                <a:sym typeface="Roboto"/>
              </a:rPr>
              <a:t> </a:t>
            </a:r>
            <a:r>
              <a:rPr lang="en" sz="2400">
                <a:solidFill>
                  <a:schemeClr val="dk1"/>
                </a:solidFill>
                <a:latin typeface="Roboto"/>
                <a:ea typeface="Roboto"/>
                <a:cs typeface="Roboto"/>
                <a:sym typeface="Roboto"/>
              </a:rPr>
              <a:t>using Piktochart</a:t>
            </a:r>
          </a:p>
        </p:txBody>
      </p:sp>
      <p:sp>
        <p:nvSpPr>
          <p:cNvPr id="118" name="Shape 118"/>
          <p:cNvSpPr txBox="1">
            <a:spLocks noGrp="1"/>
          </p:cNvSpPr>
          <p:nvPr>
            <p:ph type="title" idx="4294967295"/>
          </p:nvPr>
        </p:nvSpPr>
        <p:spPr>
          <a:xfrm>
            <a:off x="311700" y="757966"/>
            <a:ext cx="8520600" cy="763499"/>
          </a:xfrm>
          <a:prstGeom prst="rect">
            <a:avLst/>
          </a:prstGeom>
        </p:spPr>
        <p:txBody>
          <a:bodyPr lIns="91425" tIns="91425" rIns="91425" bIns="91425" anchor="t" anchorCtr="0">
            <a:noAutofit/>
          </a:bodyPr>
          <a:lstStyle/>
          <a:p>
            <a:pPr lvl="0" rtl="0">
              <a:spcBef>
                <a:spcPts val="0"/>
              </a:spcBef>
              <a:buNone/>
            </a:pPr>
            <a:r>
              <a:rPr lang="en">
                <a:latin typeface="Roboto"/>
                <a:ea typeface="Roboto"/>
                <a:cs typeface="Roboto"/>
                <a:sym typeface="Roboto"/>
              </a:rPr>
              <a:t>Workshop Overview</a:t>
            </a:r>
          </a:p>
        </p:txBody>
      </p:sp>
      <p:sp>
        <p:nvSpPr>
          <p:cNvPr id="119" name="Shape 119"/>
          <p:cNvSpPr txBox="1"/>
          <p:nvPr/>
        </p:nvSpPr>
        <p:spPr>
          <a:xfrm>
            <a:off x="4773900" y="6169325"/>
            <a:ext cx="4370100" cy="657300"/>
          </a:xfrm>
          <a:prstGeom prst="rect">
            <a:avLst/>
          </a:prstGeom>
          <a:noFill/>
          <a:ln>
            <a:noFill/>
          </a:ln>
        </p:spPr>
        <p:txBody>
          <a:bodyPr lIns="91425" tIns="91425" rIns="91425" bIns="91425" anchor="ctr" anchorCtr="0">
            <a:noAutofit/>
          </a:bodyPr>
          <a:lstStyle/>
          <a:p>
            <a:pPr lvl="0" algn="ctr" rtl="0">
              <a:spcBef>
                <a:spcPts val="0"/>
              </a:spcBef>
              <a:buNone/>
            </a:pPr>
            <a:r>
              <a:rPr lang="en" sz="2100" u="sng">
                <a:solidFill>
                  <a:schemeClr val="accent5"/>
                </a:solidFill>
                <a:latin typeface="Roboto"/>
                <a:ea typeface="Roboto"/>
                <a:cs typeface="Roboto"/>
                <a:sym typeface="Roboto"/>
                <a:hlinkClick r:id="rId3"/>
              </a:rPr>
              <a:t>http://go.ncsu.edu/infographics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Shape 223" descr="Infographic_Design_Example_GOOD.jpeg">
            <a:hlinkClick r:id="rId3"/>
          </p:cNvPr>
          <p:cNvPicPr preferRelativeResize="0"/>
          <p:nvPr/>
        </p:nvPicPr>
        <p:blipFill>
          <a:blip r:embed="rId4">
            <a:alphaModFix/>
          </a:blip>
          <a:stretch>
            <a:fillRect/>
          </a:stretch>
        </p:blipFill>
        <p:spPr>
          <a:xfrm>
            <a:off x="0" y="1143000"/>
            <a:ext cx="9144000" cy="4572000"/>
          </a:xfrm>
          <a:prstGeom prst="rect">
            <a:avLst/>
          </a:prstGeom>
          <a:noFill/>
          <a:ln>
            <a:noFill/>
          </a:ln>
        </p:spPr>
      </p:pic>
      <p:sp>
        <p:nvSpPr>
          <p:cNvPr id="224" name="Shape 224"/>
          <p:cNvSpPr txBox="1"/>
          <p:nvPr/>
        </p:nvSpPr>
        <p:spPr>
          <a:xfrm>
            <a:off x="0" y="444250"/>
            <a:ext cx="5802900" cy="698700"/>
          </a:xfrm>
          <a:prstGeom prst="rect">
            <a:avLst/>
          </a:prstGeom>
          <a:noFill/>
          <a:ln>
            <a:noFill/>
          </a:ln>
        </p:spPr>
        <p:txBody>
          <a:bodyPr lIns="91425" tIns="91425" rIns="91425" bIns="91425" anchor="ctr" anchorCtr="0">
            <a:noAutofit/>
          </a:bodyPr>
          <a:lstStyle/>
          <a:p>
            <a:pPr lvl="0" indent="457200" rtl="0">
              <a:lnSpc>
                <a:spcPct val="115000"/>
              </a:lnSpc>
              <a:spcBef>
                <a:spcPts val="0"/>
              </a:spcBef>
              <a:spcAft>
                <a:spcPts val="1600"/>
              </a:spcAft>
              <a:buNone/>
            </a:pPr>
            <a:r>
              <a:rPr lang="en" sz="2400" u="sng">
                <a:solidFill>
                  <a:schemeClr val="accent5"/>
                </a:solidFill>
                <a:latin typeface="Average"/>
                <a:ea typeface="Average"/>
                <a:cs typeface="Average"/>
                <a:sym typeface="Average"/>
                <a:hlinkClick r:id="rId3"/>
              </a:rPr>
              <a:t>The Almighty Dollar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Shape 229">
            <a:hlinkClick r:id="rId3"/>
          </p:cNvPr>
          <p:cNvPicPr preferRelativeResize="0"/>
          <p:nvPr/>
        </p:nvPicPr>
        <p:blipFill>
          <a:blip r:embed="rId4">
            <a:alphaModFix/>
          </a:blip>
          <a:stretch>
            <a:fillRect/>
          </a:stretch>
        </p:blipFill>
        <p:spPr>
          <a:xfrm>
            <a:off x="782325" y="1097206"/>
            <a:ext cx="7478099" cy="5395000"/>
          </a:xfrm>
          <a:prstGeom prst="rect">
            <a:avLst/>
          </a:prstGeom>
          <a:noFill/>
          <a:ln>
            <a:noFill/>
          </a:ln>
        </p:spPr>
      </p:pic>
      <p:sp>
        <p:nvSpPr>
          <p:cNvPr id="230" name="Shape 230"/>
          <p:cNvSpPr txBox="1"/>
          <p:nvPr/>
        </p:nvSpPr>
        <p:spPr>
          <a:xfrm>
            <a:off x="0" y="0"/>
            <a:ext cx="4928400" cy="788399"/>
          </a:xfrm>
          <a:prstGeom prst="rect">
            <a:avLst/>
          </a:prstGeom>
          <a:noFill/>
          <a:ln>
            <a:noFill/>
          </a:ln>
        </p:spPr>
        <p:txBody>
          <a:bodyPr lIns="91425" tIns="91425" rIns="91425" bIns="91425" anchor="ctr" anchorCtr="0">
            <a:noAutofit/>
          </a:bodyPr>
          <a:lstStyle/>
          <a:p>
            <a:pPr lvl="0" indent="457200" rtl="0">
              <a:lnSpc>
                <a:spcPct val="115000"/>
              </a:lnSpc>
              <a:spcBef>
                <a:spcPts val="0"/>
              </a:spcBef>
              <a:spcAft>
                <a:spcPts val="1600"/>
              </a:spcAft>
              <a:buNone/>
            </a:pPr>
            <a:endParaRPr/>
          </a:p>
          <a:p>
            <a:pPr lvl="0" indent="457200" rtl="0">
              <a:lnSpc>
                <a:spcPct val="115000"/>
              </a:lnSpc>
              <a:spcBef>
                <a:spcPts val="0"/>
              </a:spcBef>
              <a:spcAft>
                <a:spcPts val="1600"/>
              </a:spcAft>
              <a:buNone/>
            </a:pPr>
            <a:r>
              <a:rPr lang="en" sz="2400" u="sng">
                <a:solidFill>
                  <a:schemeClr val="accent5"/>
                </a:solidFill>
                <a:latin typeface="Average"/>
                <a:ea typeface="Average"/>
                <a:cs typeface="Average"/>
                <a:sym typeface="Average"/>
                <a:hlinkClick r:id="rId3"/>
              </a:rPr>
              <a:t>Left Right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Shape 235" descr="american-average-food-consumption.jpeg">
            <a:hlinkClick r:id="rId3"/>
          </p:cNvPr>
          <p:cNvPicPr preferRelativeResize="0"/>
          <p:nvPr/>
        </p:nvPicPr>
        <p:blipFill>
          <a:blip r:embed="rId4">
            <a:alphaModFix/>
          </a:blip>
          <a:stretch>
            <a:fillRect/>
          </a:stretch>
        </p:blipFill>
        <p:spPr>
          <a:xfrm>
            <a:off x="3548819" y="0"/>
            <a:ext cx="3740012" cy="6858001"/>
          </a:xfrm>
          <a:prstGeom prst="rect">
            <a:avLst/>
          </a:prstGeom>
          <a:noFill/>
          <a:ln>
            <a:noFill/>
          </a:ln>
        </p:spPr>
      </p:pic>
      <p:sp>
        <p:nvSpPr>
          <p:cNvPr id="236" name="Shape 236"/>
          <p:cNvSpPr txBox="1"/>
          <p:nvPr/>
        </p:nvSpPr>
        <p:spPr>
          <a:xfrm>
            <a:off x="0" y="0"/>
            <a:ext cx="3548700" cy="1943700"/>
          </a:xfrm>
          <a:prstGeom prst="rect">
            <a:avLst/>
          </a:prstGeom>
          <a:noFill/>
          <a:ln>
            <a:noFill/>
          </a:ln>
        </p:spPr>
        <p:txBody>
          <a:bodyPr lIns="91425" tIns="91425" rIns="91425" bIns="91425" anchor="ctr" anchorCtr="0">
            <a:noAutofit/>
          </a:bodyPr>
          <a:lstStyle/>
          <a:p>
            <a:pPr lvl="0" indent="457200" rtl="0">
              <a:lnSpc>
                <a:spcPct val="115000"/>
              </a:lnSpc>
              <a:spcBef>
                <a:spcPts val="0"/>
              </a:spcBef>
              <a:spcAft>
                <a:spcPts val="1600"/>
              </a:spcAft>
              <a:buNone/>
            </a:pPr>
            <a:r>
              <a:rPr lang="en" sz="2400" u="sng">
                <a:solidFill>
                  <a:schemeClr val="accent5"/>
                </a:solidFill>
                <a:latin typeface="Average"/>
                <a:ea typeface="Average"/>
                <a:cs typeface="Average"/>
                <a:sym typeface="Average"/>
                <a:hlinkClick r:id="rId5"/>
              </a:rPr>
              <a:t>What are We Eating?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Shape 241" descr="large.jpg">
            <a:hlinkClick r:id="rId3"/>
          </p:cNvPr>
          <p:cNvPicPr preferRelativeResize="0"/>
          <p:nvPr/>
        </p:nvPicPr>
        <p:blipFill>
          <a:blip r:embed="rId4">
            <a:alphaModFix/>
          </a:blip>
          <a:stretch>
            <a:fillRect/>
          </a:stretch>
        </p:blipFill>
        <p:spPr>
          <a:xfrm>
            <a:off x="2237674" y="127262"/>
            <a:ext cx="4668649" cy="660347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Shape 246" descr="starwars.png">
            <a:hlinkClick r:id="rId3"/>
          </p:cNvPr>
          <p:cNvPicPr preferRelativeResize="0"/>
          <p:nvPr/>
        </p:nvPicPr>
        <p:blipFill>
          <a:blip r:embed="rId4">
            <a:alphaModFix/>
          </a:blip>
          <a:stretch>
            <a:fillRect/>
          </a:stretch>
        </p:blipFill>
        <p:spPr>
          <a:xfrm>
            <a:off x="562237" y="572298"/>
            <a:ext cx="8019524" cy="5530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311700" y="593366"/>
            <a:ext cx="8520600" cy="763499"/>
          </a:xfrm>
          <a:prstGeom prst="rect">
            <a:avLst/>
          </a:prstGeom>
        </p:spPr>
        <p:txBody>
          <a:bodyPr lIns="91425" tIns="91425" rIns="91425" bIns="91425" anchor="t" anchorCtr="0">
            <a:noAutofit/>
          </a:bodyPr>
          <a:lstStyle/>
          <a:p>
            <a:pPr lvl="0" rtl="0">
              <a:spcBef>
                <a:spcPts val="0"/>
              </a:spcBef>
              <a:buNone/>
            </a:pPr>
            <a:r>
              <a:rPr lang="en" sz="4800">
                <a:latin typeface="Roboto"/>
                <a:ea typeface="Roboto"/>
                <a:cs typeface="Roboto"/>
                <a:sym typeface="Roboto"/>
              </a:rPr>
              <a:t>Design Process </a:t>
            </a:r>
          </a:p>
        </p:txBody>
      </p:sp>
      <p:sp>
        <p:nvSpPr>
          <p:cNvPr id="252" name="Shape 252"/>
          <p:cNvSpPr txBox="1">
            <a:spLocks noGrp="1"/>
          </p:cNvSpPr>
          <p:nvPr>
            <p:ph type="body" idx="1"/>
          </p:nvPr>
        </p:nvSpPr>
        <p:spPr>
          <a:xfrm>
            <a:off x="311700" y="1719687"/>
            <a:ext cx="5448600" cy="3225000"/>
          </a:xfrm>
          <a:prstGeom prst="rect">
            <a:avLst/>
          </a:prstGeom>
        </p:spPr>
        <p:txBody>
          <a:bodyPr lIns="91425" tIns="91425" rIns="91425" bIns="91425" anchor="t" anchorCtr="0">
            <a:noAutofit/>
          </a:bodyPr>
          <a:lstStyle/>
          <a:p>
            <a:pPr marL="457200" lvl="0" indent="-381000" rtl="0">
              <a:lnSpc>
                <a:spcPct val="150000"/>
              </a:lnSpc>
              <a:spcBef>
                <a:spcPts val="0"/>
              </a:spcBef>
              <a:buSzPct val="100000"/>
              <a:buFont typeface="Roboto"/>
              <a:buAutoNum type="arabicPeriod"/>
            </a:pPr>
            <a:r>
              <a:rPr lang="en" sz="2400">
                <a:latin typeface="Roboto"/>
                <a:ea typeface="Roboto"/>
                <a:cs typeface="Roboto"/>
                <a:sym typeface="Roboto"/>
              </a:rPr>
              <a:t>Decide the story you want to tell </a:t>
            </a:r>
          </a:p>
          <a:p>
            <a:pPr marL="457200" lvl="0" indent="-381000" rtl="0">
              <a:lnSpc>
                <a:spcPct val="150000"/>
              </a:lnSpc>
              <a:spcBef>
                <a:spcPts val="0"/>
              </a:spcBef>
              <a:buSzPct val="100000"/>
              <a:buFont typeface="Roboto"/>
              <a:buAutoNum type="arabicPeriod"/>
            </a:pPr>
            <a:r>
              <a:rPr lang="en" sz="2400">
                <a:latin typeface="Roboto"/>
                <a:ea typeface="Roboto"/>
                <a:cs typeface="Roboto"/>
                <a:sym typeface="Roboto"/>
              </a:rPr>
              <a:t>Collect data</a:t>
            </a:r>
          </a:p>
          <a:p>
            <a:pPr marL="457200" lvl="0" indent="-381000" rtl="0">
              <a:lnSpc>
                <a:spcPct val="150000"/>
              </a:lnSpc>
              <a:spcBef>
                <a:spcPts val="0"/>
              </a:spcBef>
              <a:buSzPct val="100000"/>
              <a:buFont typeface="Roboto"/>
              <a:buAutoNum type="arabicPeriod"/>
            </a:pPr>
            <a:r>
              <a:rPr lang="en" sz="2400">
                <a:latin typeface="Roboto"/>
                <a:ea typeface="Roboto"/>
                <a:cs typeface="Roboto"/>
                <a:sym typeface="Roboto"/>
              </a:rPr>
              <a:t>Sketch or storyboard your ideas </a:t>
            </a:r>
          </a:p>
          <a:p>
            <a:pPr marL="457200" lvl="0" indent="-381000" rtl="0">
              <a:lnSpc>
                <a:spcPct val="150000"/>
              </a:lnSpc>
              <a:spcBef>
                <a:spcPts val="0"/>
              </a:spcBef>
              <a:buSzPct val="100000"/>
              <a:buFont typeface="Roboto"/>
              <a:buAutoNum type="arabicPeriod"/>
            </a:pPr>
            <a:r>
              <a:rPr lang="en" sz="2400">
                <a:latin typeface="Roboto"/>
                <a:ea typeface="Roboto"/>
                <a:cs typeface="Roboto"/>
                <a:sym typeface="Roboto"/>
              </a:rPr>
              <a:t>Find images and icons </a:t>
            </a:r>
          </a:p>
          <a:p>
            <a:pPr marL="457200" lvl="0" indent="-381000" rtl="0">
              <a:lnSpc>
                <a:spcPct val="150000"/>
              </a:lnSpc>
              <a:spcBef>
                <a:spcPts val="0"/>
              </a:spcBef>
              <a:buSzPct val="100000"/>
              <a:buFont typeface="Roboto"/>
              <a:buAutoNum type="arabicPeriod"/>
            </a:pPr>
            <a:r>
              <a:rPr lang="en" sz="2400">
                <a:latin typeface="Roboto"/>
                <a:ea typeface="Roboto"/>
                <a:cs typeface="Roboto"/>
                <a:sym typeface="Roboto"/>
              </a:rPr>
              <a:t>Create your infographic </a:t>
            </a:r>
          </a:p>
          <a:p>
            <a:pPr lvl="0" rtl="0">
              <a:lnSpc>
                <a:spcPct val="150000"/>
              </a:lnSpc>
              <a:spcBef>
                <a:spcPts val="0"/>
              </a:spcBef>
              <a:buNone/>
            </a:pPr>
            <a:endParaRPr sz="2400">
              <a:latin typeface="Roboto"/>
              <a:ea typeface="Roboto"/>
              <a:cs typeface="Roboto"/>
              <a:sym typeface="Roboto"/>
            </a:endParaRPr>
          </a:p>
        </p:txBody>
      </p:sp>
      <p:pic>
        <p:nvPicPr>
          <p:cNvPr id="253" name="Shape 253"/>
          <p:cNvPicPr preferRelativeResize="0"/>
          <p:nvPr/>
        </p:nvPicPr>
        <p:blipFill rotWithShape="1">
          <a:blip r:embed="rId3">
            <a:alphaModFix/>
          </a:blip>
          <a:srcRect l="1510" t="-11867" r="-1510" b="15926"/>
          <a:stretch/>
        </p:blipFill>
        <p:spPr>
          <a:xfrm>
            <a:off x="6418374" y="452175"/>
            <a:ext cx="2587450" cy="2482450"/>
          </a:xfrm>
          <a:prstGeom prst="rect">
            <a:avLst/>
          </a:prstGeom>
          <a:noFill/>
          <a:ln>
            <a:noFill/>
          </a:ln>
        </p:spPr>
      </p:pic>
      <p:pic>
        <p:nvPicPr>
          <p:cNvPr id="254" name="Shape 254"/>
          <p:cNvPicPr preferRelativeResize="0"/>
          <p:nvPr/>
        </p:nvPicPr>
        <p:blipFill rotWithShape="1">
          <a:blip r:embed="rId4">
            <a:alphaModFix/>
          </a:blip>
          <a:srcRect b="13262"/>
          <a:stretch/>
        </p:blipFill>
        <p:spPr>
          <a:xfrm>
            <a:off x="4649450" y="2810974"/>
            <a:ext cx="1874125" cy="1625524"/>
          </a:xfrm>
          <a:prstGeom prst="rect">
            <a:avLst/>
          </a:prstGeom>
          <a:noFill/>
          <a:ln>
            <a:noFill/>
          </a:ln>
        </p:spPr>
      </p:pic>
      <p:pic>
        <p:nvPicPr>
          <p:cNvPr id="255" name="Shape 255"/>
          <p:cNvPicPr preferRelativeResize="0"/>
          <p:nvPr/>
        </p:nvPicPr>
        <p:blipFill rotWithShape="1">
          <a:blip r:embed="rId5">
            <a:alphaModFix/>
          </a:blip>
          <a:srcRect b="15839"/>
          <a:stretch/>
        </p:blipFill>
        <p:spPr>
          <a:xfrm>
            <a:off x="6418375" y="3658125"/>
            <a:ext cx="2057324" cy="17314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Shape 260" descr="infographicsprocess.png"/>
          <p:cNvPicPr preferRelativeResize="0"/>
          <p:nvPr/>
        </p:nvPicPr>
        <p:blipFill>
          <a:blip r:embed="rId3">
            <a:alphaModFix/>
          </a:blip>
          <a:stretch>
            <a:fillRect/>
          </a:stretch>
        </p:blipFill>
        <p:spPr>
          <a:xfrm>
            <a:off x="690562" y="623887"/>
            <a:ext cx="7762875" cy="5610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311700" y="593366"/>
            <a:ext cx="8520600" cy="763499"/>
          </a:xfrm>
          <a:prstGeom prst="rect">
            <a:avLst/>
          </a:prstGeom>
        </p:spPr>
        <p:txBody>
          <a:bodyPr lIns="91425" tIns="91425" rIns="91425" bIns="91425" anchor="t" anchorCtr="0">
            <a:noAutofit/>
          </a:bodyPr>
          <a:lstStyle/>
          <a:p>
            <a:pPr lvl="0">
              <a:spcBef>
                <a:spcPts val="0"/>
              </a:spcBef>
              <a:buNone/>
            </a:pPr>
            <a:r>
              <a:rPr lang="en" sz="4800">
                <a:latin typeface="Roboto"/>
                <a:ea typeface="Roboto"/>
                <a:cs typeface="Roboto"/>
                <a:sym typeface="Roboto"/>
              </a:rPr>
              <a:t>Design Guidelines </a:t>
            </a:r>
          </a:p>
        </p:txBody>
      </p:sp>
      <p:sp>
        <p:nvSpPr>
          <p:cNvPr id="266" name="Shape 266"/>
          <p:cNvSpPr txBox="1">
            <a:spLocks noGrp="1"/>
          </p:cNvSpPr>
          <p:nvPr>
            <p:ph type="body" idx="1"/>
          </p:nvPr>
        </p:nvSpPr>
        <p:spPr>
          <a:xfrm>
            <a:off x="311700" y="1749200"/>
            <a:ext cx="8520600" cy="4342500"/>
          </a:xfrm>
          <a:prstGeom prst="rect">
            <a:avLst/>
          </a:prstGeom>
        </p:spPr>
        <p:txBody>
          <a:bodyPr lIns="91425" tIns="91425" rIns="91425" bIns="91425" anchor="t" anchorCtr="0">
            <a:noAutofit/>
          </a:bodyPr>
          <a:lstStyle/>
          <a:p>
            <a:pPr marL="457200" lvl="0" indent="-381000" rtl="0">
              <a:lnSpc>
                <a:spcPct val="150000"/>
              </a:lnSpc>
              <a:spcBef>
                <a:spcPts val="0"/>
              </a:spcBef>
              <a:buSzPct val="100000"/>
              <a:buFont typeface="Roboto"/>
            </a:pPr>
            <a:r>
              <a:rPr lang="en" sz="2400">
                <a:latin typeface="Roboto"/>
                <a:ea typeface="Roboto"/>
                <a:cs typeface="Roboto"/>
                <a:sym typeface="Roboto"/>
              </a:rPr>
              <a:t>Keep it visually simple   </a:t>
            </a:r>
          </a:p>
          <a:p>
            <a:pPr marL="457200" lvl="0" indent="-381000" rtl="0">
              <a:lnSpc>
                <a:spcPct val="150000"/>
              </a:lnSpc>
              <a:spcBef>
                <a:spcPts val="0"/>
              </a:spcBef>
              <a:buSzPct val="100000"/>
              <a:buFont typeface="Roboto"/>
            </a:pPr>
            <a:r>
              <a:rPr lang="en" sz="2400">
                <a:latin typeface="Roboto"/>
                <a:ea typeface="Roboto"/>
                <a:cs typeface="Roboto"/>
                <a:sym typeface="Roboto"/>
              </a:rPr>
              <a:t>Be consistent with visual style </a:t>
            </a:r>
          </a:p>
          <a:p>
            <a:pPr marL="457200" lvl="0" indent="-381000" rtl="0">
              <a:lnSpc>
                <a:spcPct val="150000"/>
              </a:lnSpc>
              <a:spcBef>
                <a:spcPts val="0"/>
              </a:spcBef>
              <a:buSzPct val="100000"/>
              <a:buFont typeface="Roboto"/>
            </a:pPr>
            <a:r>
              <a:rPr lang="en" sz="2400">
                <a:latin typeface="Roboto"/>
                <a:ea typeface="Roboto"/>
                <a:cs typeface="Roboto"/>
                <a:sym typeface="Roboto"/>
              </a:rPr>
              <a:t>Limit yourself to 6 or fewer colors </a:t>
            </a:r>
          </a:p>
          <a:p>
            <a:pPr marL="457200" lvl="0" indent="-381000" rtl="0">
              <a:lnSpc>
                <a:spcPct val="150000"/>
              </a:lnSpc>
              <a:spcBef>
                <a:spcPts val="0"/>
              </a:spcBef>
              <a:buSzPct val="100000"/>
              <a:buFont typeface="Roboto"/>
            </a:pPr>
            <a:r>
              <a:rPr lang="en" sz="2400">
                <a:latin typeface="Roboto"/>
                <a:ea typeface="Roboto"/>
                <a:cs typeface="Roboto"/>
                <a:sym typeface="Roboto"/>
              </a:rPr>
              <a:t>Use legible typography and font</a:t>
            </a:r>
          </a:p>
          <a:p>
            <a:pPr marL="457200" lvl="0" indent="-381000" rtl="0">
              <a:lnSpc>
                <a:spcPct val="150000"/>
              </a:lnSpc>
              <a:spcBef>
                <a:spcPts val="0"/>
              </a:spcBef>
              <a:buSzPct val="100000"/>
              <a:buFont typeface="Roboto"/>
            </a:pPr>
            <a:r>
              <a:rPr lang="en" sz="2400">
                <a:latin typeface="Roboto"/>
                <a:ea typeface="Roboto"/>
                <a:cs typeface="Roboto"/>
                <a:sym typeface="Roboto"/>
              </a:rPr>
              <a:t>Consider the final format (print, on screen, mobile, etc.)</a:t>
            </a:r>
          </a:p>
          <a:p>
            <a:pPr marL="457200" lvl="0" indent="-381000" rtl="0">
              <a:lnSpc>
                <a:spcPct val="150000"/>
              </a:lnSpc>
              <a:spcBef>
                <a:spcPts val="0"/>
              </a:spcBef>
              <a:buSzPct val="100000"/>
              <a:buFont typeface="Roboto"/>
            </a:pPr>
            <a:r>
              <a:rPr lang="en" sz="2400">
                <a:latin typeface="Roboto"/>
                <a:ea typeface="Roboto"/>
                <a:cs typeface="Roboto"/>
                <a:sym typeface="Roboto"/>
              </a:rPr>
              <a:t>Use high definition graphics (png, svg)</a:t>
            </a:r>
          </a:p>
          <a:p>
            <a:pPr lvl="0">
              <a:spcBef>
                <a:spcPts val="0"/>
              </a:spcBef>
              <a:buNone/>
            </a:pPr>
            <a:endParaRPr sz="24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p:nvPr/>
        </p:nvSpPr>
        <p:spPr>
          <a:xfrm>
            <a:off x="2844900" y="1063050"/>
            <a:ext cx="3454200" cy="4097255"/>
          </a:xfrm>
          <a:prstGeom prst="rect">
            <a:avLst/>
          </a:prstGeom>
          <a:noFill/>
          <a:ln w="38100" cap="flat" cmpd="sng">
            <a:solidFill>
              <a:srgbClr val="666666"/>
            </a:solidFill>
            <a:prstDash val="solid"/>
            <a:round/>
            <a:headEnd type="none" w="med" len="med"/>
            <a:tailEnd type="none" w="med" len="med"/>
          </a:ln>
        </p:spPr>
        <p:txBody>
          <a:bodyPr lIns="91425" tIns="91425" rIns="91425" bIns="91425" anchor="b" anchorCtr="0">
            <a:noAutofit/>
          </a:bodyPr>
          <a:lstStyle/>
          <a:p>
            <a:pPr lvl="0" algn="ctr" rtl="0">
              <a:lnSpc>
                <a:spcPct val="200000"/>
              </a:lnSpc>
              <a:spcBef>
                <a:spcPts val="0"/>
              </a:spcBef>
              <a:buNone/>
            </a:pPr>
            <a:r>
              <a:rPr lang="en" sz="4800" dirty="0">
                <a:solidFill>
                  <a:srgbClr val="9900FF"/>
                </a:solidFill>
                <a:latin typeface="Oswald"/>
                <a:ea typeface="Oswald"/>
                <a:cs typeface="Oswald"/>
                <a:sym typeface="Oswald"/>
              </a:rPr>
              <a:t>C</a:t>
            </a:r>
            <a:r>
              <a:rPr lang="en" sz="4800" dirty="0">
                <a:solidFill>
                  <a:srgbClr val="00FFFF"/>
                </a:solidFill>
                <a:latin typeface="Oswald"/>
                <a:ea typeface="Oswald"/>
                <a:cs typeface="Oswald"/>
                <a:sym typeface="Oswald"/>
              </a:rPr>
              <a:t>o</a:t>
            </a:r>
            <a:r>
              <a:rPr lang="en" sz="4800" dirty="0">
                <a:solidFill>
                  <a:srgbClr val="00FF00"/>
                </a:solidFill>
                <a:latin typeface="Oswald"/>
                <a:ea typeface="Oswald"/>
                <a:cs typeface="Oswald"/>
                <a:sym typeface="Oswald"/>
              </a:rPr>
              <a:t>l</a:t>
            </a:r>
            <a:r>
              <a:rPr lang="en" sz="4800" dirty="0">
                <a:solidFill>
                  <a:srgbClr val="FFFF00"/>
                </a:solidFill>
                <a:latin typeface="Oswald"/>
                <a:ea typeface="Oswald"/>
                <a:cs typeface="Oswald"/>
                <a:sym typeface="Oswald"/>
              </a:rPr>
              <a:t>o</a:t>
            </a:r>
            <a:r>
              <a:rPr lang="en" sz="4800" dirty="0">
                <a:solidFill>
                  <a:srgbClr val="FF0000"/>
                </a:solidFill>
                <a:latin typeface="Oswald"/>
                <a:ea typeface="Oswald"/>
                <a:cs typeface="Oswald"/>
                <a:sym typeface="Oswald"/>
              </a:rPr>
              <a:t>r</a:t>
            </a:r>
          </a:p>
          <a:p>
            <a:pPr lvl="0" algn="ctr" rtl="0">
              <a:lnSpc>
                <a:spcPct val="200000"/>
              </a:lnSpc>
              <a:spcBef>
                <a:spcPts val="0"/>
              </a:spcBef>
              <a:buNone/>
            </a:pPr>
            <a:r>
              <a:rPr lang="en" sz="4800" dirty="0">
                <a:solidFill>
                  <a:schemeClr val="dk1"/>
                </a:solidFill>
                <a:latin typeface="Apple Chancery"/>
                <a:ea typeface="Lobster"/>
                <a:cs typeface="Apple Chancery"/>
                <a:sym typeface="Lobster"/>
              </a:rPr>
              <a:t>Type</a:t>
            </a:r>
          </a:p>
          <a:p>
            <a:pPr lvl="0" algn="ctr" rtl="0">
              <a:lnSpc>
                <a:spcPct val="200000"/>
              </a:lnSpc>
              <a:spcBef>
                <a:spcPts val="0"/>
              </a:spcBef>
              <a:buNone/>
            </a:pPr>
            <a:r>
              <a:rPr lang="en" sz="4400" dirty="0">
                <a:solidFill>
                  <a:schemeClr val="dk1"/>
                </a:solidFill>
                <a:latin typeface="Roboto"/>
                <a:ea typeface="Roboto"/>
                <a:cs typeface="Roboto"/>
                <a:sym typeface="Roboto"/>
              </a:rPr>
              <a:t>S  P  A  C  E</a:t>
            </a:r>
          </a:p>
        </p:txBody>
      </p:sp>
      <p:cxnSp>
        <p:nvCxnSpPr>
          <p:cNvPr id="272" name="Shape 272"/>
          <p:cNvCxnSpPr/>
          <p:nvPr/>
        </p:nvCxnSpPr>
        <p:spPr>
          <a:xfrm>
            <a:off x="3705750" y="2724500"/>
            <a:ext cx="1816500" cy="0"/>
          </a:xfrm>
          <a:prstGeom prst="straightConnector1">
            <a:avLst/>
          </a:prstGeom>
          <a:noFill/>
          <a:ln w="38100" cap="flat" cmpd="sng">
            <a:solidFill>
              <a:srgbClr val="9E9E9E"/>
            </a:solidFill>
            <a:prstDash val="solid"/>
            <a:round/>
            <a:headEnd type="none" w="lg" len="lg"/>
            <a:tailEnd type="none" w="lg" len="lg"/>
          </a:ln>
        </p:spPr>
      </p:cxnSp>
      <p:cxnSp>
        <p:nvCxnSpPr>
          <p:cNvPr id="273" name="Shape 273"/>
          <p:cNvCxnSpPr/>
          <p:nvPr/>
        </p:nvCxnSpPr>
        <p:spPr>
          <a:xfrm>
            <a:off x="3705750" y="4175705"/>
            <a:ext cx="1816500" cy="0"/>
          </a:xfrm>
          <a:prstGeom prst="straightConnector1">
            <a:avLst/>
          </a:prstGeom>
          <a:noFill/>
          <a:ln w="38100" cap="flat" cmpd="sng">
            <a:solidFill>
              <a:srgbClr val="9E9E9E"/>
            </a:solidFill>
            <a:prstDash val="solid"/>
            <a:round/>
            <a:headEnd type="none" w="lg" len="lg"/>
            <a:tailEnd type="none" w="lg" len="lg"/>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ctrTitle"/>
          </p:nvPr>
        </p:nvSpPr>
        <p:spPr>
          <a:xfrm>
            <a:off x="671257" y="1321066"/>
            <a:ext cx="7801500" cy="2306700"/>
          </a:xfrm>
          <a:prstGeom prst="rect">
            <a:avLst/>
          </a:prstGeom>
        </p:spPr>
        <p:txBody>
          <a:bodyPr lIns="91425" tIns="91425" rIns="91425" bIns="91425" anchor="b" anchorCtr="0">
            <a:noAutofit/>
          </a:bodyPr>
          <a:lstStyle/>
          <a:p>
            <a:pPr lvl="0" rtl="0">
              <a:spcBef>
                <a:spcPts val="0"/>
              </a:spcBef>
              <a:buNone/>
            </a:pPr>
            <a:r>
              <a:rPr lang="en">
                <a:latin typeface="Roboto"/>
                <a:ea typeface="Roboto"/>
                <a:cs typeface="Roboto"/>
                <a:sym typeface="Roboto"/>
              </a:rPr>
              <a:t>Resources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Shape 124"/>
          <p:cNvPicPr preferRelativeResize="0"/>
          <p:nvPr/>
        </p:nvPicPr>
        <p:blipFill>
          <a:blip r:embed="rId3">
            <a:alphaModFix/>
          </a:blip>
          <a:stretch>
            <a:fillRect/>
          </a:stretch>
        </p:blipFill>
        <p:spPr>
          <a:xfrm>
            <a:off x="643661" y="1021300"/>
            <a:ext cx="7856672" cy="51660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311700" y="593366"/>
            <a:ext cx="8520600" cy="763499"/>
          </a:xfrm>
          <a:prstGeom prst="rect">
            <a:avLst/>
          </a:prstGeom>
        </p:spPr>
        <p:txBody>
          <a:bodyPr lIns="91425" tIns="91425" rIns="91425" bIns="91425" anchor="t" anchorCtr="0">
            <a:noAutofit/>
          </a:bodyPr>
          <a:lstStyle/>
          <a:p>
            <a:pPr lvl="0" rtl="0">
              <a:spcBef>
                <a:spcPts val="0"/>
              </a:spcBef>
              <a:buNone/>
            </a:pPr>
            <a:r>
              <a:rPr lang="en">
                <a:latin typeface="Roboto"/>
                <a:ea typeface="Roboto"/>
                <a:cs typeface="Roboto"/>
                <a:sym typeface="Roboto"/>
              </a:rPr>
              <a:t>Software </a:t>
            </a:r>
          </a:p>
        </p:txBody>
      </p:sp>
      <p:sp>
        <p:nvSpPr>
          <p:cNvPr id="284" name="Shape 284"/>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marL="457200" lvl="0" indent="-381000" rtl="0">
              <a:spcBef>
                <a:spcPts val="0"/>
              </a:spcBef>
              <a:buSzPct val="100000"/>
              <a:buFont typeface="Roboto"/>
            </a:pPr>
            <a:r>
              <a:rPr lang="en" sz="2400">
                <a:solidFill>
                  <a:schemeClr val="accent6"/>
                </a:solidFill>
                <a:latin typeface="Roboto"/>
                <a:ea typeface="Roboto"/>
                <a:cs typeface="Roboto"/>
                <a:sym typeface="Roboto"/>
              </a:rPr>
              <a:t>Microsoft Powerpoint</a:t>
            </a:r>
            <a:r>
              <a:rPr lang="en" sz="2400">
                <a:latin typeface="Roboto"/>
                <a:ea typeface="Roboto"/>
                <a:cs typeface="Roboto"/>
                <a:sym typeface="Roboto"/>
              </a:rPr>
              <a:t> - </a:t>
            </a:r>
          </a:p>
          <a:p>
            <a:pPr marL="457200" lvl="0" indent="0" rtl="0">
              <a:spcBef>
                <a:spcPts val="0"/>
              </a:spcBef>
              <a:buNone/>
            </a:pPr>
            <a:r>
              <a:rPr lang="en" sz="2400">
                <a:latin typeface="Roboto"/>
                <a:ea typeface="Roboto"/>
                <a:cs typeface="Roboto"/>
                <a:sym typeface="Roboto"/>
              </a:rPr>
              <a:t>	Online tutorials, templates, and documentation </a:t>
            </a:r>
          </a:p>
          <a:p>
            <a:pPr marL="457200" lvl="0" indent="-381000">
              <a:spcBef>
                <a:spcPts val="0"/>
              </a:spcBef>
              <a:buSzPct val="100000"/>
              <a:buFont typeface="Roboto"/>
            </a:pPr>
            <a:r>
              <a:rPr lang="en" sz="2400">
                <a:solidFill>
                  <a:schemeClr val="accent6"/>
                </a:solidFill>
                <a:latin typeface="Roboto"/>
                <a:ea typeface="Roboto"/>
                <a:cs typeface="Roboto"/>
                <a:sym typeface="Roboto"/>
              </a:rPr>
              <a:t>Adobe Illustrator &amp; inDesign</a:t>
            </a:r>
            <a:r>
              <a:rPr lang="en" sz="2400">
                <a:latin typeface="Roboto"/>
                <a:ea typeface="Roboto"/>
                <a:cs typeface="Roboto"/>
                <a:sym typeface="Roboto"/>
              </a:rPr>
              <a:t> - </a:t>
            </a:r>
          </a:p>
          <a:p>
            <a:pPr marL="457200" lvl="0" indent="0">
              <a:spcBef>
                <a:spcPts val="0"/>
              </a:spcBef>
              <a:buNone/>
            </a:pPr>
            <a:r>
              <a:rPr lang="en" sz="2400">
                <a:latin typeface="Roboto"/>
                <a:ea typeface="Roboto"/>
                <a:cs typeface="Roboto"/>
                <a:sym typeface="Roboto"/>
              </a:rPr>
              <a:t>	Steep learning curve. Full control over design </a:t>
            </a:r>
          </a:p>
          <a:p>
            <a:pPr marL="457200" lvl="0" indent="-381000" rtl="0">
              <a:spcBef>
                <a:spcPts val="0"/>
              </a:spcBef>
              <a:buSzPct val="100000"/>
              <a:buFont typeface="Roboto"/>
            </a:pPr>
            <a:r>
              <a:rPr lang="en" sz="2400">
                <a:solidFill>
                  <a:schemeClr val="accent6"/>
                </a:solidFill>
                <a:latin typeface="Roboto"/>
                <a:ea typeface="Roboto"/>
                <a:cs typeface="Roboto"/>
                <a:sym typeface="Roboto"/>
              </a:rPr>
              <a:t>InkScape</a:t>
            </a:r>
            <a:r>
              <a:rPr lang="en" sz="2400">
                <a:latin typeface="Roboto"/>
                <a:ea typeface="Roboto"/>
                <a:cs typeface="Roboto"/>
                <a:sym typeface="Roboto"/>
              </a:rPr>
              <a:t> - </a:t>
            </a:r>
          </a:p>
          <a:p>
            <a:pPr marL="914400" lvl="0" indent="0" rtl="0">
              <a:spcBef>
                <a:spcPts val="0"/>
              </a:spcBef>
              <a:buNone/>
            </a:pPr>
            <a:r>
              <a:rPr lang="en" sz="2400">
                <a:latin typeface="Roboto"/>
                <a:ea typeface="Roboto"/>
                <a:cs typeface="Roboto"/>
                <a:sym typeface="Roboto"/>
              </a:rPr>
              <a:t>Free &amp; open source, similar to Illustrator </a:t>
            </a:r>
            <a:r>
              <a:rPr lang="en" sz="2400" u="sng">
                <a:solidFill>
                  <a:schemeClr val="hlink"/>
                </a:solidFill>
                <a:latin typeface="Roboto"/>
                <a:ea typeface="Roboto"/>
                <a:cs typeface="Roboto"/>
                <a:sym typeface="Roboto"/>
                <a:hlinkClick r:id="rId3"/>
              </a:rPr>
              <a:t>https://inkscape.org</a:t>
            </a:r>
          </a:p>
          <a:p>
            <a:pPr lvl="0">
              <a:spcBef>
                <a:spcPts val="0"/>
              </a:spcBef>
              <a:buNone/>
            </a:pPr>
            <a:r>
              <a:rPr lang="en">
                <a:solidFill>
                  <a:schemeClr val="accent4"/>
                </a:solidFill>
                <a:latin typeface="Roboto"/>
                <a:ea typeface="Roboto"/>
                <a:cs typeface="Roboto"/>
                <a:sym typeface="Roboto"/>
              </a:rPr>
              <a:t>Software tools afford greater author control, but require more skill </a:t>
            </a:r>
          </a:p>
          <a:p>
            <a:pPr lvl="0" rtl="0">
              <a:spcBef>
                <a:spcPts val="0"/>
              </a:spcBef>
              <a:buNone/>
            </a:pPr>
            <a:endParaRPr sz="24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311700" y="593366"/>
            <a:ext cx="8520600" cy="763499"/>
          </a:xfrm>
          <a:prstGeom prst="rect">
            <a:avLst/>
          </a:prstGeom>
        </p:spPr>
        <p:txBody>
          <a:bodyPr lIns="91425" tIns="91425" rIns="91425" bIns="91425" anchor="t" anchorCtr="0">
            <a:noAutofit/>
          </a:bodyPr>
          <a:lstStyle/>
          <a:p>
            <a:pPr lvl="0">
              <a:spcBef>
                <a:spcPts val="0"/>
              </a:spcBef>
              <a:buNone/>
            </a:pPr>
            <a:r>
              <a:rPr lang="en">
                <a:latin typeface="Roboto"/>
                <a:ea typeface="Roboto"/>
                <a:cs typeface="Roboto"/>
                <a:sym typeface="Roboto"/>
              </a:rPr>
              <a:t>Online</a:t>
            </a:r>
          </a:p>
        </p:txBody>
      </p:sp>
      <p:sp>
        <p:nvSpPr>
          <p:cNvPr id="290" name="Shape 290"/>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marL="457200" lvl="0" indent="-381000" rtl="0">
              <a:spcBef>
                <a:spcPts val="0"/>
              </a:spcBef>
              <a:buSzPct val="100000"/>
              <a:buFont typeface="Roboto"/>
            </a:pPr>
            <a:r>
              <a:rPr lang="en" sz="2400" u="sng">
                <a:solidFill>
                  <a:schemeClr val="hlink"/>
                </a:solidFill>
                <a:latin typeface="Roboto"/>
                <a:ea typeface="Roboto"/>
                <a:cs typeface="Roboto"/>
                <a:sym typeface="Roboto"/>
                <a:hlinkClick r:id="rId3"/>
              </a:rPr>
              <a:t>Piktochart</a:t>
            </a:r>
            <a:r>
              <a:rPr lang="en" sz="2400">
                <a:latin typeface="Roboto"/>
                <a:ea typeface="Roboto"/>
                <a:cs typeface="Roboto"/>
                <a:sym typeface="Roboto"/>
              </a:rPr>
              <a:t> - </a:t>
            </a:r>
          </a:p>
          <a:p>
            <a:pPr marL="914400" lvl="0" indent="0" rtl="0">
              <a:spcBef>
                <a:spcPts val="0"/>
              </a:spcBef>
              <a:buNone/>
            </a:pPr>
            <a:r>
              <a:rPr lang="en" sz="2400">
                <a:latin typeface="Roboto"/>
                <a:ea typeface="Roboto"/>
                <a:cs typeface="Roboto"/>
                <a:sym typeface="Roboto"/>
              </a:rPr>
              <a:t>Upload data and generate charts and maps </a:t>
            </a:r>
          </a:p>
          <a:p>
            <a:pPr marL="457200" lvl="0" indent="-381000" rtl="0">
              <a:spcBef>
                <a:spcPts val="0"/>
              </a:spcBef>
              <a:buSzPct val="100000"/>
              <a:buFont typeface="Roboto"/>
            </a:pPr>
            <a:r>
              <a:rPr lang="en" sz="2400" u="sng">
                <a:solidFill>
                  <a:schemeClr val="hlink"/>
                </a:solidFill>
                <a:latin typeface="Roboto"/>
                <a:ea typeface="Roboto"/>
                <a:cs typeface="Roboto"/>
                <a:sym typeface="Roboto"/>
                <a:hlinkClick r:id="rId4"/>
              </a:rPr>
              <a:t>Canva </a:t>
            </a:r>
            <a:r>
              <a:rPr lang="en" sz="2400">
                <a:latin typeface="Roboto"/>
                <a:ea typeface="Roboto"/>
                <a:cs typeface="Roboto"/>
                <a:sym typeface="Roboto"/>
              </a:rPr>
              <a:t>- </a:t>
            </a:r>
          </a:p>
          <a:p>
            <a:pPr marL="457200" lvl="0" indent="457200" rtl="0">
              <a:spcBef>
                <a:spcPts val="0"/>
              </a:spcBef>
              <a:buNone/>
            </a:pPr>
            <a:r>
              <a:rPr lang="en" sz="2400">
                <a:latin typeface="Roboto"/>
                <a:ea typeface="Roboto"/>
                <a:cs typeface="Roboto"/>
                <a:sym typeface="Roboto"/>
              </a:rPr>
              <a:t>Great guidelines for beginners </a:t>
            </a:r>
          </a:p>
          <a:p>
            <a:pPr marL="457200" lvl="0" indent="-381000">
              <a:spcBef>
                <a:spcPts val="0"/>
              </a:spcBef>
              <a:buSzPct val="100000"/>
              <a:buFont typeface="Roboto"/>
            </a:pPr>
            <a:r>
              <a:rPr lang="en" sz="2400" u="sng">
                <a:solidFill>
                  <a:schemeClr val="hlink"/>
                </a:solidFill>
                <a:latin typeface="Roboto"/>
                <a:ea typeface="Roboto"/>
                <a:cs typeface="Roboto"/>
                <a:sym typeface="Roboto"/>
                <a:hlinkClick r:id="rId5"/>
              </a:rPr>
              <a:t>Easel.ly</a:t>
            </a:r>
            <a:r>
              <a:rPr lang="en" sz="2400">
                <a:latin typeface="Roboto"/>
                <a:ea typeface="Roboto"/>
                <a:cs typeface="Roboto"/>
                <a:sym typeface="Roboto"/>
              </a:rPr>
              <a:t> - </a:t>
            </a:r>
          </a:p>
          <a:p>
            <a:pPr lvl="0">
              <a:spcBef>
                <a:spcPts val="0"/>
              </a:spcBef>
              <a:buNone/>
            </a:pPr>
            <a:r>
              <a:rPr lang="en" sz="2400">
                <a:latin typeface="Roboto"/>
                <a:ea typeface="Roboto"/>
                <a:cs typeface="Roboto"/>
                <a:sym typeface="Roboto"/>
              </a:rPr>
              <a:t>		Simpler options, easy to use </a:t>
            </a:r>
          </a:p>
          <a:p>
            <a:pPr lvl="0">
              <a:spcBef>
                <a:spcPts val="0"/>
              </a:spcBef>
              <a:buNone/>
            </a:pPr>
            <a:r>
              <a:rPr lang="en">
                <a:solidFill>
                  <a:schemeClr val="accent4"/>
                </a:solidFill>
                <a:latin typeface="Roboto"/>
                <a:ea typeface="Roboto"/>
                <a:cs typeface="Roboto"/>
                <a:sym typeface="Roboto"/>
              </a:rPr>
              <a:t>Online tools are easy to use, but offer limited control over design. </a:t>
            </a:r>
          </a:p>
          <a:p>
            <a:pPr lvl="0">
              <a:spcBef>
                <a:spcPts val="0"/>
              </a:spcBef>
              <a:buNone/>
            </a:pPr>
            <a:endParaRPr sz="24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11700" y="593366"/>
            <a:ext cx="8520600" cy="763499"/>
          </a:xfrm>
          <a:prstGeom prst="rect">
            <a:avLst/>
          </a:prstGeom>
        </p:spPr>
        <p:txBody>
          <a:bodyPr lIns="91425" tIns="91425" rIns="91425" bIns="91425" anchor="t" anchorCtr="0">
            <a:noAutofit/>
          </a:bodyPr>
          <a:lstStyle/>
          <a:p>
            <a:pPr lvl="0">
              <a:spcBef>
                <a:spcPts val="0"/>
              </a:spcBef>
              <a:buNone/>
            </a:pPr>
            <a:r>
              <a:rPr lang="en">
                <a:latin typeface="Roboto"/>
                <a:ea typeface="Roboto"/>
                <a:cs typeface="Roboto"/>
                <a:sym typeface="Roboto"/>
              </a:rPr>
              <a:t>Other useful tools</a:t>
            </a:r>
          </a:p>
        </p:txBody>
      </p:sp>
      <p:sp>
        <p:nvSpPr>
          <p:cNvPr id="296" name="Shape 296"/>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sz="3000">
                <a:latin typeface="Roboto"/>
                <a:ea typeface="Roboto"/>
                <a:cs typeface="Roboto"/>
                <a:sym typeface="Roboto"/>
              </a:rPr>
              <a:t>The Noun Project: </a:t>
            </a:r>
            <a:r>
              <a:rPr lang="en" sz="3000" u="sng">
                <a:solidFill>
                  <a:schemeClr val="hlink"/>
                </a:solidFill>
                <a:latin typeface="Roboto"/>
                <a:ea typeface="Roboto"/>
                <a:cs typeface="Roboto"/>
                <a:sym typeface="Roboto"/>
                <a:hlinkClick r:id="rId3"/>
              </a:rPr>
              <a:t>https://thenounproject.com/</a:t>
            </a:r>
          </a:p>
          <a:p>
            <a:pPr lvl="0">
              <a:spcBef>
                <a:spcPts val="0"/>
              </a:spcBef>
              <a:buNone/>
            </a:pPr>
            <a:endParaRPr sz="3000">
              <a:latin typeface="Roboto"/>
              <a:ea typeface="Roboto"/>
              <a:cs typeface="Roboto"/>
              <a:sym typeface="Roboto"/>
            </a:endParaRPr>
          </a:p>
          <a:p>
            <a:pPr lvl="0">
              <a:spcBef>
                <a:spcPts val="0"/>
              </a:spcBef>
              <a:buNone/>
            </a:pPr>
            <a:r>
              <a:rPr lang="en" sz="3000">
                <a:latin typeface="Roboto"/>
                <a:ea typeface="Roboto"/>
                <a:cs typeface="Roboto"/>
                <a:sym typeface="Roboto"/>
              </a:rPr>
              <a:t>Colorbrewer 2.0: </a:t>
            </a:r>
            <a:r>
              <a:rPr lang="en" sz="3000" u="sng">
                <a:solidFill>
                  <a:schemeClr val="hlink"/>
                </a:solidFill>
                <a:latin typeface="Roboto"/>
                <a:ea typeface="Roboto"/>
                <a:cs typeface="Roboto"/>
                <a:sym typeface="Roboto"/>
                <a:hlinkClick r:id="rId4"/>
              </a:rPr>
              <a:t>http://colorbrewer2.org/</a:t>
            </a:r>
          </a:p>
          <a:p>
            <a:pPr lvl="0">
              <a:spcBef>
                <a:spcPts val="0"/>
              </a:spcBef>
              <a:buNone/>
            </a:pPr>
            <a:endParaRPr sz="30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a:spLocks noGrp="1"/>
          </p:cNvSpPr>
          <p:nvPr>
            <p:ph type="title"/>
          </p:nvPr>
        </p:nvSpPr>
        <p:spPr>
          <a:xfrm>
            <a:off x="311700" y="593366"/>
            <a:ext cx="8520600" cy="763499"/>
          </a:xfrm>
          <a:prstGeom prst="rect">
            <a:avLst/>
          </a:prstGeom>
        </p:spPr>
        <p:txBody>
          <a:bodyPr lIns="91425" tIns="91425" rIns="91425" bIns="91425" anchor="t" anchorCtr="0">
            <a:noAutofit/>
          </a:bodyPr>
          <a:lstStyle/>
          <a:p>
            <a:pPr marL="0" lvl="0" indent="0" rtl="0">
              <a:spcBef>
                <a:spcPts val="0"/>
              </a:spcBef>
              <a:buNone/>
            </a:pPr>
            <a:r>
              <a:rPr lang="en" sz="3600">
                <a:latin typeface="Roboto"/>
                <a:ea typeface="Roboto"/>
                <a:cs typeface="Roboto"/>
                <a:sym typeface="Roboto"/>
              </a:rPr>
              <a:t>Data Visualization Services		</a:t>
            </a:r>
            <a:r>
              <a:rPr lang="en">
                <a:latin typeface="Roboto"/>
                <a:ea typeface="Roboto"/>
                <a:cs typeface="Roboto"/>
                <a:sym typeface="Roboto"/>
              </a:rPr>
              <a:t>													</a:t>
            </a:r>
            <a:r>
              <a:rPr lang="en" sz="2400" u="sng">
                <a:solidFill>
                  <a:schemeClr val="hlink"/>
                </a:solidFill>
                <a:latin typeface="Roboto"/>
                <a:ea typeface="Roboto"/>
                <a:cs typeface="Roboto"/>
                <a:sym typeface="Roboto"/>
                <a:hlinkClick r:id="rId3"/>
              </a:rPr>
              <a:t>lib.ncsu.edu/do/visualization</a:t>
            </a:r>
          </a:p>
        </p:txBody>
      </p:sp>
      <p:sp>
        <p:nvSpPr>
          <p:cNvPr id="302" name="Shape 302"/>
          <p:cNvSpPr txBox="1">
            <a:spLocks noGrp="1"/>
          </p:cNvSpPr>
          <p:nvPr>
            <p:ph type="body" idx="1"/>
          </p:nvPr>
        </p:nvSpPr>
        <p:spPr>
          <a:xfrm>
            <a:off x="311700" y="2156966"/>
            <a:ext cx="8520600" cy="3934800"/>
          </a:xfrm>
          <a:prstGeom prst="rect">
            <a:avLst/>
          </a:prstGeom>
        </p:spPr>
        <p:txBody>
          <a:bodyPr lIns="91425" tIns="91425" rIns="91425" bIns="91425" anchor="t" anchorCtr="0">
            <a:noAutofit/>
          </a:bodyPr>
          <a:lstStyle/>
          <a:p>
            <a:pPr lvl="0" rtl="0">
              <a:spcBef>
                <a:spcPts val="0"/>
              </a:spcBef>
              <a:buNone/>
            </a:pPr>
            <a:endParaRPr/>
          </a:p>
        </p:txBody>
      </p:sp>
      <p:pic>
        <p:nvPicPr>
          <p:cNvPr id="303" name="Shape 303" descr="Screen Shot 2016-01-11 at 12.12.02 PM.png"/>
          <p:cNvPicPr preferRelativeResize="0"/>
          <p:nvPr/>
        </p:nvPicPr>
        <p:blipFill rotWithShape="1">
          <a:blip r:embed="rId4">
            <a:alphaModFix/>
          </a:blip>
          <a:srcRect t="2289" b="2299"/>
          <a:stretch/>
        </p:blipFill>
        <p:spPr>
          <a:xfrm>
            <a:off x="311700" y="1934316"/>
            <a:ext cx="8520600" cy="438010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ctrTitle"/>
          </p:nvPr>
        </p:nvSpPr>
        <p:spPr>
          <a:xfrm>
            <a:off x="671257" y="1321066"/>
            <a:ext cx="7801500" cy="2306700"/>
          </a:xfrm>
          <a:prstGeom prst="rect">
            <a:avLst/>
          </a:prstGeom>
        </p:spPr>
        <p:txBody>
          <a:bodyPr lIns="91425" tIns="91425" rIns="91425" bIns="91425" anchor="b" anchorCtr="0">
            <a:noAutofit/>
          </a:bodyPr>
          <a:lstStyle/>
          <a:p>
            <a:pPr lvl="0">
              <a:spcBef>
                <a:spcPts val="0"/>
              </a:spcBef>
              <a:buNone/>
            </a:pPr>
            <a:r>
              <a:rPr lang="en" sz="4200">
                <a:latin typeface="Roboto"/>
                <a:ea typeface="Roboto"/>
                <a:cs typeface="Roboto"/>
                <a:sym typeface="Roboto"/>
              </a:rPr>
              <a:t>Activity:</a:t>
            </a:r>
          </a:p>
          <a:p>
            <a:pPr lvl="0" rtl="0">
              <a:spcBef>
                <a:spcPts val="0"/>
              </a:spcBef>
              <a:buNone/>
            </a:pPr>
            <a:r>
              <a:rPr lang="en" sz="4200">
                <a:latin typeface="Roboto"/>
                <a:ea typeface="Roboto"/>
                <a:cs typeface="Roboto"/>
                <a:sym typeface="Roboto"/>
              </a:rPr>
              <a:t>Create an </a:t>
            </a:r>
            <a:r>
              <a:rPr lang="en" sz="4200">
                <a:solidFill>
                  <a:schemeClr val="accent5"/>
                </a:solidFill>
                <a:latin typeface="Lobster"/>
                <a:ea typeface="Lobster"/>
                <a:cs typeface="Lobster"/>
                <a:sym typeface="Lobster"/>
              </a:rPr>
              <a:t>Infographic</a:t>
            </a:r>
            <a:r>
              <a:rPr lang="en" sz="4200">
                <a:latin typeface="Roboto"/>
                <a:ea typeface="Roboto"/>
                <a:cs typeface="Roboto"/>
                <a:sym typeface="Roboto"/>
              </a:rPr>
              <a:t> with Piktochart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209550" y="1992900"/>
            <a:ext cx="3044399" cy="1859400"/>
          </a:xfrm>
          <a:prstGeom prst="rect">
            <a:avLst/>
          </a:prstGeom>
        </p:spPr>
        <p:txBody>
          <a:bodyPr lIns="91425" tIns="91425" rIns="91425" bIns="91425" anchor="ctr" anchorCtr="0">
            <a:noAutofit/>
          </a:bodyPr>
          <a:lstStyle/>
          <a:p>
            <a:pPr lvl="0">
              <a:spcBef>
                <a:spcPts val="0"/>
              </a:spcBef>
              <a:buNone/>
            </a:pPr>
            <a:r>
              <a:rPr lang="en">
                <a:latin typeface="Roboto"/>
                <a:ea typeface="Roboto"/>
                <a:cs typeface="Roboto"/>
                <a:sym typeface="Roboto"/>
              </a:rPr>
              <a:t>Follow along to make this </a:t>
            </a:r>
            <a:r>
              <a:rPr lang="en">
                <a:solidFill>
                  <a:schemeClr val="accent5"/>
                </a:solidFill>
                <a:latin typeface="Lobster"/>
                <a:ea typeface="Lobster"/>
                <a:cs typeface="Lobster"/>
                <a:sym typeface="Lobster"/>
              </a:rPr>
              <a:t>infographic</a:t>
            </a:r>
            <a:r>
              <a:rPr lang="en">
                <a:latin typeface="Roboto"/>
                <a:ea typeface="Roboto"/>
                <a:cs typeface="Roboto"/>
                <a:sym typeface="Roboto"/>
              </a:rPr>
              <a:t>, or explore on your own. </a:t>
            </a:r>
          </a:p>
        </p:txBody>
      </p:sp>
      <p:pic>
        <p:nvPicPr>
          <p:cNvPr id="314" name="Shape 314"/>
          <p:cNvPicPr preferRelativeResize="0"/>
          <p:nvPr/>
        </p:nvPicPr>
        <p:blipFill rotWithShape="1">
          <a:blip r:embed="rId3">
            <a:alphaModFix/>
          </a:blip>
          <a:srcRect b="7663"/>
          <a:stretch/>
        </p:blipFill>
        <p:spPr>
          <a:xfrm>
            <a:off x="3425600" y="197000"/>
            <a:ext cx="5245100" cy="63327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xfrm>
            <a:off x="645900" y="2012450"/>
            <a:ext cx="7852200" cy="2102400"/>
          </a:xfrm>
          <a:prstGeom prst="rect">
            <a:avLst/>
          </a:prstGeom>
        </p:spPr>
        <p:txBody>
          <a:bodyPr lIns="91425" tIns="91425" rIns="91425" bIns="91425" anchor="ctr" anchorCtr="0">
            <a:noAutofit/>
          </a:bodyPr>
          <a:lstStyle/>
          <a:p>
            <a:pPr lvl="0">
              <a:spcBef>
                <a:spcPts val="0"/>
              </a:spcBef>
              <a:buNone/>
            </a:pPr>
            <a:r>
              <a:rPr lang="en">
                <a:latin typeface="Roboto"/>
                <a:ea typeface="Roboto"/>
                <a:cs typeface="Roboto"/>
                <a:sym typeface="Roboto"/>
              </a:rPr>
              <a:t>If you like Piktochart, here are some more </a:t>
            </a:r>
            <a:r>
              <a:rPr lang="en" u="sng">
                <a:solidFill>
                  <a:schemeClr val="hlink"/>
                </a:solidFill>
                <a:latin typeface="Roboto"/>
                <a:ea typeface="Roboto"/>
                <a:cs typeface="Roboto"/>
                <a:sym typeface="Roboto"/>
                <a:hlinkClick r:id="rId3"/>
              </a:rPr>
              <a:t>resources</a:t>
            </a:r>
            <a:r>
              <a:rPr lang="en">
                <a:latin typeface="Roboto"/>
                <a:ea typeface="Roboto"/>
                <a:cs typeface="Roboto"/>
                <a:sym typeface="Roboto"/>
              </a:rPr>
              <a:t> to help. </a:t>
            </a:r>
          </a:p>
          <a:p>
            <a:pPr lvl="0">
              <a:spcBef>
                <a:spcPts val="0"/>
              </a:spcBef>
              <a:buNone/>
            </a:pPr>
            <a:endParaRPr>
              <a:latin typeface="Roboto"/>
              <a:ea typeface="Roboto"/>
              <a:cs typeface="Roboto"/>
              <a:sym typeface="Roboto"/>
            </a:endParaRPr>
          </a:p>
          <a:p>
            <a:pPr lvl="0">
              <a:spcBef>
                <a:spcPts val="0"/>
              </a:spcBef>
              <a:buNone/>
            </a:pPr>
            <a:r>
              <a:rPr lang="en">
                <a:latin typeface="Roboto"/>
                <a:ea typeface="Roboto"/>
                <a:cs typeface="Roboto"/>
                <a:sym typeface="Roboto"/>
              </a:rPr>
              <a:t>If you didn’t like it, try one of </a:t>
            </a:r>
            <a:r>
              <a:rPr lang="en" u="sng">
                <a:solidFill>
                  <a:schemeClr val="hlink"/>
                </a:solidFill>
                <a:latin typeface="Roboto"/>
                <a:ea typeface="Roboto"/>
                <a:cs typeface="Roboto"/>
                <a:sym typeface="Roboto"/>
                <a:hlinkClick r:id="rId4"/>
              </a:rPr>
              <a:t>these</a:t>
            </a:r>
            <a:r>
              <a:rPr lang="en">
                <a:latin typeface="Roboto"/>
                <a:ea typeface="Roboto"/>
                <a:cs typeface="Roboto"/>
                <a:sym typeface="Roboto"/>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ctrTitle"/>
          </p:nvPr>
        </p:nvSpPr>
        <p:spPr>
          <a:xfrm>
            <a:off x="671257" y="1321066"/>
            <a:ext cx="7801500" cy="2306700"/>
          </a:xfrm>
          <a:prstGeom prst="rect">
            <a:avLst/>
          </a:prstGeom>
        </p:spPr>
        <p:txBody>
          <a:bodyPr lIns="91425" tIns="91425" rIns="91425" bIns="91425" anchor="b" anchorCtr="0">
            <a:noAutofit/>
          </a:bodyPr>
          <a:lstStyle/>
          <a:p>
            <a:pPr lvl="0" rtl="0">
              <a:spcBef>
                <a:spcPts val="0"/>
              </a:spcBef>
              <a:buNone/>
            </a:pPr>
            <a:r>
              <a:rPr lang="en">
                <a:latin typeface="Roboto"/>
                <a:ea typeface="Roboto"/>
                <a:cs typeface="Roboto"/>
                <a:sym typeface="Roboto"/>
              </a:rPr>
              <a:t>Find and share an </a:t>
            </a:r>
            <a:r>
              <a:rPr lang="en">
                <a:solidFill>
                  <a:schemeClr val="accent5"/>
                </a:solidFill>
                <a:latin typeface="Lobster"/>
                <a:ea typeface="Lobster"/>
                <a:cs typeface="Lobster"/>
                <a:sym typeface="Lobster"/>
              </a:rPr>
              <a:t>infographic</a:t>
            </a:r>
          </a:p>
        </p:txBody>
      </p:sp>
      <p:sp>
        <p:nvSpPr>
          <p:cNvPr id="325" name="Shape 325"/>
          <p:cNvSpPr txBox="1"/>
          <p:nvPr/>
        </p:nvSpPr>
        <p:spPr>
          <a:xfrm>
            <a:off x="463725" y="4754100"/>
            <a:ext cx="8451600" cy="1197300"/>
          </a:xfrm>
          <a:prstGeom prst="rect">
            <a:avLst/>
          </a:prstGeom>
          <a:noFill/>
          <a:ln>
            <a:noFill/>
          </a:ln>
        </p:spPr>
        <p:txBody>
          <a:bodyPr lIns="91425" tIns="91425" rIns="91425" bIns="91425" anchor="t" anchorCtr="0">
            <a:noAutofit/>
          </a:bodyPr>
          <a:lstStyle/>
          <a:p>
            <a:pPr lvl="0">
              <a:spcBef>
                <a:spcPts val="0"/>
              </a:spcBef>
              <a:buNone/>
            </a:pPr>
            <a:r>
              <a:rPr lang="en" sz="1800" u="sng">
                <a:solidFill>
                  <a:schemeClr val="hlink"/>
                </a:solidFill>
                <a:latin typeface="Roboto"/>
                <a:ea typeface="Roboto"/>
                <a:cs typeface="Roboto"/>
                <a:sym typeface="Roboto"/>
                <a:hlinkClick r:id="rId3"/>
              </a:rPr>
              <a:t>http://www.dailyinfographic.com/</a:t>
            </a:r>
            <a:r>
              <a:rPr lang="en" sz="1800"/>
              <a:t>			</a:t>
            </a:r>
            <a:r>
              <a:rPr lang="en" sz="1800" u="sng">
                <a:solidFill>
                  <a:schemeClr val="hlink"/>
                </a:solidFill>
                <a:latin typeface="Roboto"/>
                <a:ea typeface="Roboto"/>
                <a:cs typeface="Roboto"/>
                <a:sym typeface="Roboto"/>
                <a:hlinkClick r:id="rId4"/>
              </a:rPr>
              <a:t>http://www.coolinfographics.com/</a:t>
            </a:r>
          </a:p>
          <a:p>
            <a:pPr lvl="0">
              <a:spcBef>
                <a:spcPts val="0"/>
              </a:spcBef>
              <a:buNone/>
            </a:pPr>
            <a:endParaRPr sz="1800">
              <a:solidFill>
                <a:schemeClr val="accent5"/>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ctrTitle"/>
          </p:nvPr>
        </p:nvSpPr>
        <p:spPr>
          <a:xfrm>
            <a:off x="671257" y="1321066"/>
            <a:ext cx="7801500" cy="2306700"/>
          </a:xfrm>
          <a:prstGeom prst="rect">
            <a:avLst/>
          </a:prstGeom>
        </p:spPr>
        <p:txBody>
          <a:bodyPr lIns="91425" tIns="91425" rIns="91425" bIns="91425" anchor="b" anchorCtr="0">
            <a:noAutofit/>
          </a:bodyPr>
          <a:lstStyle/>
          <a:p>
            <a:pPr lvl="0">
              <a:spcBef>
                <a:spcPts val="0"/>
              </a:spcBef>
              <a:buNone/>
            </a:pPr>
            <a:r>
              <a:rPr lang="en">
                <a:latin typeface="Roboto"/>
                <a:ea typeface="Roboto"/>
                <a:cs typeface="Roboto"/>
                <a:sym typeface="Roboto"/>
              </a:rPr>
              <a:t>Please take a moment to fill out an evaluation:</a:t>
            </a:r>
          </a:p>
          <a:p>
            <a:pPr lvl="0" rtl="0">
              <a:spcBef>
                <a:spcPts val="0"/>
              </a:spcBef>
              <a:buNone/>
            </a:pPr>
            <a:r>
              <a:rPr lang="en" u="sng">
                <a:solidFill>
                  <a:schemeClr val="hlink"/>
                </a:solidFill>
                <a:latin typeface="Roboto"/>
                <a:ea typeface="Roboto"/>
                <a:cs typeface="Roboto"/>
                <a:sym typeface="Roboto"/>
                <a:hlinkClick r:id="rId3"/>
              </a:rPr>
              <a:t>go.ncsu.edu/libeval</a:t>
            </a:r>
          </a:p>
        </p:txBody>
      </p:sp>
      <p:sp>
        <p:nvSpPr>
          <p:cNvPr id="331" name="Shape 331"/>
          <p:cNvSpPr txBox="1"/>
          <p:nvPr/>
        </p:nvSpPr>
        <p:spPr>
          <a:xfrm>
            <a:off x="1265700" y="5075125"/>
            <a:ext cx="6612600" cy="1518600"/>
          </a:xfrm>
          <a:prstGeom prst="rect">
            <a:avLst/>
          </a:prstGeom>
          <a:noFill/>
          <a:ln>
            <a:noFill/>
          </a:ln>
        </p:spPr>
        <p:txBody>
          <a:bodyPr lIns="91425" tIns="91425" rIns="91425" bIns="91425" anchor="t" anchorCtr="0">
            <a:noAutofit/>
          </a:bodyPr>
          <a:lstStyle/>
          <a:p>
            <a:pPr lvl="0" algn="ctr">
              <a:spcBef>
                <a:spcPts val="0"/>
              </a:spcBef>
              <a:buNone/>
            </a:pPr>
            <a:r>
              <a:rPr lang="en" sz="3000">
                <a:solidFill>
                  <a:schemeClr val="dk1"/>
                </a:solidFill>
                <a:latin typeface="Roboto"/>
                <a:ea typeface="Roboto"/>
                <a:cs typeface="Roboto"/>
                <a:sym typeface="Roboto"/>
              </a:rPr>
              <a:t>Thank you! </a:t>
            </a:r>
          </a:p>
          <a:p>
            <a:pPr lvl="0" algn="ctr">
              <a:spcBef>
                <a:spcPts val="0"/>
              </a:spcBef>
              <a:buNone/>
            </a:pPr>
            <a:r>
              <a:rPr lang="en" sz="3000" u="sng">
                <a:solidFill>
                  <a:schemeClr val="hlink"/>
                </a:solidFill>
                <a:latin typeface="Roboto"/>
                <a:ea typeface="Roboto"/>
                <a:cs typeface="Roboto"/>
                <a:sym typeface="Roboto"/>
                <a:hlinkClick r:id="rId4"/>
              </a:rPr>
              <a:t>hlrainey@ncsu.edu</a:t>
            </a:r>
          </a:p>
          <a:p>
            <a:pPr lvl="0" algn="ctr">
              <a:spcBef>
                <a:spcPts val="0"/>
              </a:spcBef>
              <a:buNone/>
            </a:pPr>
            <a:endParaRPr sz="3000">
              <a:solidFill>
                <a:schemeClr val="dk1"/>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xfrm>
            <a:off x="311700" y="593366"/>
            <a:ext cx="8520600" cy="763499"/>
          </a:xfrm>
          <a:prstGeom prst="rect">
            <a:avLst/>
          </a:prstGeom>
        </p:spPr>
        <p:txBody>
          <a:bodyPr lIns="91425" tIns="91425" rIns="91425" bIns="91425" anchor="t" anchorCtr="0">
            <a:noAutofit/>
          </a:bodyPr>
          <a:lstStyle/>
          <a:p>
            <a:pPr lvl="0">
              <a:spcBef>
                <a:spcPts val="0"/>
              </a:spcBef>
              <a:buNone/>
            </a:pPr>
            <a:r>
              <a:rPr lang="en">
                <a:latin typeface="Roboto"/>
                <a:ea typeface="Roboto"/>
                <a:cs typeface="Roboto"/>
                <a:sym typeface="Roboto"/>
              </a:rPr>
              <a:t>Image Credits</a:t>
            </a:r>
          </a:p>
        </p:txBody>
      </p:sp>
      <p:sp>
        <p:nvSpPr>
          <p:cNvPr id="337" name="Shape 337"/>
          <p:cNvSpPr txBox="1">
            <a:spLocks noGrp="1"/>
          </p:cNvSpPr>
          <p:nvPr>
            <p:ph type="body" idx="1"/>
          </p:nvPr>
        </p:nvSpPr>
        <p:spPr>
          <a:xfrm>
            <a:off x="569450" y="1651075"/>
            <a:ext cx="3959400" cy="841800"/>
          </a:xfrm>
          <a:prstGeom prst="rect">
            <a:avLst/>
          </a:prstGeom>
        </p:spPr>
        <p:txBody>
          <a:bodyPr lIns="91425" tIns="91425" rIns="91425" bIns="91425" anchor="t" anchorCtr="0">
            <a:noAutofit/>
          </a:bodyPr>
          <a:lstStyle/>
          <a:p>
            <a:pPr lvl="0">
              <a:spcBef>
                <a:spcPts val="0"/>
              </a:spcBef>
              <a:buNone/>
            </a:pPr>
            <a:r>
              <a:rPr lang="en"/>
              <a:t>Icons from </a:t>
            </a:r>
            <a:r>
              <a:rPr lang="en" u="sng">
                <a:solidFill>
                  <a:schemeClr val="hlink"/>
                </a:solidFill>
                <a:hlinkClick r:id="rId3"/>
              </a:rPr>
              <a:t>thenounproject.com</a:t>
            </a:r>
            <a:r>
              <a:rPr lang="en"/>
              <a:t>: </a:t>
            </a:r>
          </a:p>
        </p:txBody>
      </p:sp>
      <p:pic>
        <p:nvPicPr>
          <p:cNvPr id="338" name="Shape 338"/>
          <p:cNvPicPr preferRelativeResize="0"/>
          <p:nvPr/>
        </p:nvPicPr>
        <p:blipFill>
          <a:blip r:embed="rId4">
            <a:alphaModFix/>
          </a:blip>
          <a:stretch>
            <a:fillRect/>
          </a:stretch>
        </p:blipFill>
        <p:spPr>
          <a:xfrm>
            <a:off x="569450" y="2625128"/>
            <a:ext cx="1604811" cy="1744571"/>
          </a:xfrm>
          <a:prstGeom prst="rect">
            <a:avLst/>
          </a:prstGeom>
          <a:noFill/>
          <a:ln>
            <a:noFill/>
          </a:ln>
        </p:spPr>
      </p:pic>
      <p:pic>
        <p:nvPicPr>
          <p:cNvPr id="339" name="Shape 339"/>
          <p:cNvPicPr preferRelativeResize="0"/>
          <p:nvPr/>
        </p:nvPicPr>
        <p:blipFill>
          <a:blip r:embed="rId5">
            <a:alphaModFix/>
          </a:blip>
          <a:stretch>
            <a:fillRect/>
          </a:stretch>
        </p:blipFill>
        <p:spPr>
          <a:xfrm>
            <a:off x="2174260" y="2625128"/>
            <a:ext cx="1497300" cy="1627696"/>
          </a:xfrm>
          <a:prstGeom prst="rect">
            <a:avLst/>
          </a:prstGeom>
          <a:noFill/>
          <a:ln>
            <a:noFill/>
          </a:ln>
        </p:spPr>
      </p:pic>
      <p:pic>
        <p:nvPicPr>
          <p:cNvPr id="340" name="Shape 340"/>
          <p:cNvPicPr preferRelativeResize="0"/>
          <p:nvPr/>
        </p:nvPicPr>
        <p:blipFill>
          <a:blip r:embed="rId6">
            <a:alphaModFix/>
          </a:blip>
          <a:stretch>
            <a:fillRect/>
          </a:stretch>
        </p:blipFill>
        <p:spPr>
          <a:xfrm>
            <a:off x="3703142" y="2575374"/>
            <a:ext cx="1604811" cy="1744571"/>
          </a:xfrm>
          <a:prstGeom prst="rect">
            <a:avLst/>
          </a:prstGeom>
          <a:noFill/>
          <a:ln>
            <a:noFill/>
          </a:ln>
        </p:spPr>
      </p:pic>
      <p:pic>
        <p:nvPicPr>
          <p:cNvPr id="341" name="Shape 341"/>
          <p:cNvPicPr preferRelativeResize="0"/>
          <p:nvPr/>
        </p:nvPicPr>
        <p:blipFill>
          <a:blip r:embed="rId7">
            <a:alphaModFix/>
          </a:blip>
          <a:stretch>
            <a:fillRect/>
          </a:stretch>
        </p:blipFill>
        <p:spPr>
          <a:xfrm>
            <a:off x="5307960" y="2633837"/>
            <a:ext cx="1497300" cy="1627639"/>
          </a:xfrm>
          <a:prstGeom prst="rect">
            <a:avLst/>
          </a:prstGeom>
          <a:noFill/>
          <a:ln>
            <a:noFill/>
          </a:ln>
        </p:spPr>
      </p:pic>
      <p:pic>
        <p:nvPicPr>
          <p:cNvPr id="342" name="Shape 342"/>
          <p:cNvPicPr preferRelativeResize="0"/>
          <p:nvPr/>
        </p:nvPicPr>
        <p:blipFill>
          <a:blip r:embed="rId8">
            <a:alphaModFix/>
          </a:blip>
          <a:stretch>
            <a:fillRect/>
          </a:stretch>
        </p:blipFill>
        <p:spPr>
          <a:xfrm>
            <a:off x="6767721" y="2613427"/>
            <a:ext cx="1534804" cy="166846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Shape 129" descr="seoulsublet_subwaymap2.jpg"/>
          <p:cNvPicPr preferRelativeResize="0"/>
          <p:nvPr/>
        </p:nvPicPr>
        <p:blipFill>
          <a:blip r:embed="rId3">
            <a:alphaModFix/>
          </a:blip>
          <a:stretch>
            <a:fillRect/>
          </a:stretch>
        </p:blipFill>
        <p:spPr>
          <a:xfrm>
            <a:off x="384525" y="492075"/>
            <a:ext cx="8262899" cy="58738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p:nvPr/>
        </p:nvSpPr>
        <p:spPr>
          <a:xfrm>
            <a:off x="-39450" y="1710075"/>
            <a:ext cx="7826400" cy="1020600"/>
          </a:xfrm>
          <a:prstGeom prst="rect">
            <a:avLst/>
          </a:prstGeom>
          <a:noFill/>
          <a:ln>
            <a:noFill/>
          </a:ln>
        </p:spPr>
        <p:txBody>
          <a:bodyPr lIns="91425" tIns="91425" rIns="91425" bIns="91425" anchor="t" anchorCtr="0">
            <a:noAutofit/>
          </a:bodyPr>
          <a:lstStyle/>
          <a:p>
            <a:pPr lvl="0" algn="ctr" rtl="0">
              <a:spcBef>
                <a:spcPts val="0"/>
              </a:spcBef>
              <a:buNone/>
            </a:pPr>
            <a:r>
              <a:rPr lang="en" sz="4800">
                <a:solidFill>
                  <a:schemeClr val="dk1"/>
                </a:solidFill>
                <a:latin typeface="Roboto"/>
                <a:ea typeface="Roboto"/>
                <a:cs typeface="Roboto"/>
                <a:sym typeface="Roboto"/>
              </a:rPr>
              <a:t>What is an</a:t>
            </a:r>
            <a:r>
              <a:rPr lang="en" sz="4800">
                <a:solidFill>
                  <a:srgbClr val="000000"/>
                </a:solidFill>
                <a:latin typeface="Roboto"/>
                <a:ea typeface="Roboto"/>
                <a:cs typeface="Roboto"/>
                <a:sym typeface="Roboto"/>
              </a:rPr>
              <a:t> </a:t>
            </a:r>
            <a:r>
              <a:rPr lang="en" sz="4800">
                <a:solidFill>
                  <a:schemeClr val="accent5"/>
                </a:solidFill>
                <a:latin typeface="Lobster"/>
                <a:ea typeface="Lobster"/>
                <a:cs typeface="Lobster"/>
                <a:sym typeface="Lobster"/>
              </a:rPr>
              <a:t>infographic</a:t>
            </a:r>
            <a:r>
              <a:rPr lang="en" sz="4800">
                <a:solidFill>
                  <a:schemeClr val="dk1"/>
                </a:solidFill>
                <a:latin typeface="Roboto"/>
                <a:ea typeface="Roboto"/>
                <a:cs typeface="Roboto"/>
                <a:sym typeface="Roboto"/>
              </a:rPr>
              <a:t>?</a:t>
            </a:r>
          </a:p>
        </p:txBody>
      </p:sp>
      <p:pic>
        <p:nvPicPr>
          <p:cNvPr id="135" name="Shape 135"/>
          <p:cNvPicPr preferRelativeResize="0"/>
          <p:nvPr/>
        </p:nvPicPr>
        <p:blipFill rotWithShape="1">
          <a:blip r:embed="rId3">
            <a:alphaModFix/>
          </a:blip>
          <a:srcRect b="52301"/>
          <a:stretch/>
        </p:blipFill>
        <p:spPr>
          <a:xfrm>
            <a:off x="1781500" y="2926000"/>
            <a:ext cx="8243600" cy="3931999"/>
          </a:xfrm>
          <a:prstGeom prst="rect">
            <a:avLst/>
          </a:prstGeom>
          <a:noFill/>
          <a:ln>
            <a:noFill/>
          </a:ln>
        </p:spPr>
      </p:pic>
      <p:sp>
        <p:nvSpPr>
          <p:cNvPr id="136" name="Shape 136"/>
          <p:cNvSpPr txBox="1"/>
          <p:nvPr/>
        </p:nvSpPr>
        <p:spPr>
          <a:xfrm>
            <a:off x="4773900" y="6169325"/>
            <a:ext cx="4370100" cy="657300"/>
          </a:xfrm>
          <a:prstGeom prst="rect">
            <a:avLst/>
          </a:prstGeom>
          <a:noFill/>
          <a:ln>
            <a:noFill/>
          </a:ln>
        </p:spPr>
        <p:txBody>
          <a:bodyPr lIns="91425" tIns="91425" rIns="91425" bIns="91425" anchor="ctr" anchorCtr="0">
            <a:noAutofit/>
          </a:bodyPr>
          <a:lstStyle/>
          <a:p>
            <a:pPr lvl="0" algn="ctr" rtl="0">
              <a:spcBef>
                <a:spcPts val="0"/>
              </a:spcBef>
              <a:buNone/>
            </a:pPr>
            <a:r>
              <a:rPr lang="en" sz="2100" u="sng">
                <a:solidFill>
                  <a:schemeClr val="accent5"/>
                </a:solidFill>
                <a:latin typeface="Roboto"/>
                <a:ea typeface="Roboto"/>
                <a:cs typeface="Roboto"/>
                <a:sym typeface="Roboto"/>
                <a:hlinkClick r:id="rId4"/>
              </a:rPr>
              <a:t>http://go.ncsu.edu/infographics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p:nvPr/>
        </p:nvSpPr>
        <p:spPr>
          <a:xfrm>
            <a:off x="768125" y="3151650"/>
            <a:ext cx="3342000" cy="5256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accent5"/>
                </a:solidFill>
                <a:latin typeface="Lobster"/>
                <a:ea typeface="Lobster"/>
                <a:cs typeface="Lobster"/>
                <a:sym typeface="Lobster"/>
              </a:rPr>
              <a:t>Infographics</a:t>
            </a:r>
            <a:r>
              <a:rPr lang="en" sz="2800">
                <a:solidFill>
                  <a:srgbClr val="0097A7"/>
                </a:solidFill>
                <a:latin typeface="Lobster"/>
                <a:ea typeface="Lobster"/>
                <a:cs typeface="Lobster"/>
                <a:sym typeface="Lobster"/>
              </a:rPr>
              <a:t> </a:t>
            </a:r>
            <a:r>
              <a:rPr lang="en" sz="1800">
                <a:solidFill>
                  <a:schemeClr val="dk1"/>
                </a:solidFill>
                <a:latin typeface="Roboto"/>
                <a:ea typeface="Roboto"/>
                <a:cs typeface="Roboto"/>
                <a:sym typeface="Roboto"/>
              </a:rPr>
              <a:t>tell a story. </a:t>
            </a:r>
          </a:p>
        </p:txBody>
      </p:sp>
      <p:sp>
        <p:nvSpPr>
          <p:cNvPr id="142" name="Shape 142"/>
          <p:cNvSpPr txBox="1"/>
          <p:nvPr/>
        </p:nvSpPr>
        <p:spPr>
          <a:xfrm>
            <a:off x="768125" y="1369250"/>
            <a:ext cx="4647600" cy="5256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accent5"/>
                </a:solidFill>
                <a:latin typeface="Lobster"/>
                <a:ea typeface="Lobster"/>
                <a:cs typeface="Lobster"/>
                <a:sym typeface="Lobster"/>
              </a:rPr>
              <a:t>Infographics</a:t>
            </a:r>
            <a:r>
              <a:rPr lang="en" sz="2800">
                <a:solidFill>
                  <a:srgbClr val="0097A7"/>
                </a:solidFill>
                <a:latin typeface="Lobster"/>
                <a:ea typeface="Lobster"/>
                <a:cs typeface="Lobster"/>
                <a:sym typeface="Lobster"/>
              </a:rPr>
              <a:t> </a:t>
            </a:r>
            <a:r>
              <a:rPr lang="en" sz="1800">
                <a:solidFill>
                  <a:schemeClr val="dk1"/>
                </a:solidFill>
                <a:latin typeface="Roboto"/>
                <a:ea typeface="Roboto"/>
                <a:cs typeface="Roboto"/>
                <a:sym typeface="Roboto"/>
              </a:rPr>
              <a:t>support an argument.</a:t>
            </a:r>
          </a:p>
        </p:txBody>
      </p:sp>
      <p:sp>
        <p:nvSpPr>
          <p:cNvPr id="143" name="Shape 143"/>
          <p:cNvSpPr txBox="1"/>
          <p:nvPr/>
        </p:nvSpPr>
        <p:spPr>
          <a:xfrm>
            <a:off x="768125" y="2260437"/>
            <a:ext cx="5316600" cy="5256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accent5"/>
                </a:solidFill>
                <a:latin typeface="Lobster"/>
                <a:ea typeface="Lobster"/>
                <a:cs typeface="Lobster"/>
                <a:sym typeface="Lobster"/>
              </a:rPr>
              <a:t>Infographics</a:t>
            </a:r>
            <a:r>
              <a:rPr lang="en" sz="2800">
                <a:solidFill>
                  <a:srgbClr val="0097A7"/>
                </a:solidFill>
                <a:latin typeface="Lobster"/>
                <a:ea typeface="Lobster"/>
                <a:cs typeface="Lobster"/>
                <a:sym typeface="Lobster"/>
              </a:rPr>
              <a:t> </a:t>
            </a:r>
            <a:r>
              <a:rPr lang="en" sz="1800">
                <a:solidFill>
                  <a:schemeClr val="dk1"/>
                </a:solidFill>
                <a:latin typeface="Roboto"/>
                <a:ea typeface="Roboto"/>
                <a:cs typeface="Roboto"/>
                <a:sym typeface="Roboto"/>
              </a:rPr>
              <a:t>raise awareness and educate.</a:t>
            </a:r>
          </a:p>
        </p:txBody>
      </p:sp>
      <p:pic>
        <p:nvPicPr>
          <p:cNvPr id="144" name="Shape 144"/>
          <p:cNvPicPr preferRelativeResize="0"/>
          <p:nvPr/>
        </p:nvPicPr>
        <p:blipFill>
          <a:blip r:embed="rId3">
            <a:alphaModFix/>
          </a:blip>
          <a:stretch>
            <a:fillRect/>
          </a:stretch>
        </p:blipFill>
        <p:spPr>
          <a:xfrm>
            <a:off x="4722450" y="1777112"/>
            <a:ext cx="5153574" cy="5153574"/>
          </a:xfrm>
          <a:prstGeom prst="rect">
            <a:avLst/>
          </a:prstGeom>
          <a:noFill/>
          <a:ln>
            <a:noFill/>
          </a:ln>
        </p:spPr>
      </p:pic>
      <p:sp>
        <p:nvSpPr>
          <p:cNvPr id="145" name="Shape 145"/>
          <p:cNvSpPr txBox="1"/>
          <p:nvPr/>
        </p:nvSpPr>
        <p:spPr>
          <a:xfrm>
            <a:off x="768125" y="4183350"/>
            <a:ext cx="4331700" cy="13728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accent5"/>
                </a:solidFill>
                <a:latin typeface="Lobster"/>
                <a:ea typeface="Lobster"/>
                <a:cs typeface="Lobster"/>
                <a:sym typeface="Lobster"/>
              </a:rPr>
              <a:t>Infographics</a:t>
            </a:r>
            <a:r>
              <a:rPr lang="en" sz="2800">
                <a:solidFill>
                  <a:srgbClr val="0097A7"/>
                </a:solidFill>
                <a:latin typeface="Lobster"/>
                <a:ea typeface="Lobster"/>
                <a:cs typeface="Lobster"/>
                <a:sym typeface="Lobster"/>
              </a:rPr>
              <a:t> </a:t>
            </a:r>
            <a:r>
              <a:rPr lang="en" sz="2400">
                <a:solidFill>
                  <a:schemeClr val="dk1"/>
                </a:solidFill>
                <a:latin typeface="Roboto"/>
                <a:ea typeface="Roboto"/>
                <a:cs typeface="Roboto"/>
                <a:sym typeface="Roboto"/>
              </a:rPr>
              <a:t>represent information through graphics, images, and </a:t>
            </a:r>
            <a:r>
              <a:rPr lang="en" sz="1800">
                <a:solidFill>
                  <a:schemeClr val="dk1"/>
                </a:solidFill>
                <a:latin typeface="Roboto"/>
                <a:ea typeface="Roboto"/>
                <a:cs typeface="Roboto"/>
                <a:sym typeface="Roboto"/>
              </a:rPr>
              <a:t>minimal</a:t>
            </a:r>
            <a:r>
              <a:rPr lang="en" sz="2400">
                <a:solidFill>
                  <a:schemeClr val="dk1"/>
                </a:solidFill>
                <a:latin typeface="Roboto"/>
                <a:ea typeface="Roboto"/>
                <a:cs typeface="Roboto"/>
                <a:sym typeface="Roboto"/>
              </a:rPr>
              <a:t> text. </a:t>
            </a:r>
          </a:p>
          <a:p>
            <a:pPr lvl="0" rtl="0">
              <a:spcBef>
                <a:spcPts val="0"/>
              </a:spcBef>
              <a:buNone/>
            </a:pPr>
            <a:endParaRPr sz="1800">
              <a:solidFill>
                <a:srgbClr val="000000"/>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ctrTitle"/>
          </p:nvPr>
        </p:nvSpPr>
        <p:spPr>
          <a:xfrm>
            <a:off x="671257" y="1321066"/>
            <a:ext cx="7801500" cy="2306700"/>
          </a:xfrm>
          <a:prstGeom prst="rect">
            <a:avLst/>
          </a:prstGeom>
        </p:spPr>
        <p:txBody>
          <a:bodyPr lIns="91425" tIns="91425" rIns="91425" bIns="91425" anchor="b" anchorCtr="0">
            <a:noAutofit/>
          </a:bodyPr>
          <a:lstStyle/>
          <a:p>
            <a:pPr lvl="0" rtl="0">
              <a:spcBef>
                <a:spcPts val="0"/>
              </a:spcBef>
              <a:buNone/>
            </a:pPr>
            <a:r>
              <a:rPr lang="en">
                <a:latin typeface="Roboto"/>
                <a:ea typeface="Roboto"/>
                <a:cs typeface="Roboto"/>
                <a:sym typeface="Roboto"/>
              </a:rPr>
              <a:t>Are </a:t>
            </a:r>
            <a:r>
              <a:rPr lang="en">
                <a:solidFill>
                  <a:schemeClr val="accent5"/>
                </a:solidFill>
                <a:latin typeface="Lobster"/>
                <a:ea typeface="Lobster"/>
                <a:cs typeface="Lobster"/>
                <a:sym typeface="Lobster"/>
              </a:rPr>
              <a:t>infographics</a:t>
            </a:r>
            <a:r>
              <a:rPr lang="en">
                <a:latin typeface="Roboto"/>
                <a:ea typeface="Roboto"/>
                <a:cs typeface="Roboto"/>
                <a:sym typeface="Roboto"/>
              </a:rPr>
              <a:t> and </a:t>
            </a:r>
            <a:r>
              <a:rPr lang="en">
                <a:solidFill>
                  <a:schemeClr val="accent5"/>
                </a:solidFill>
                <a:latin typeface="Courier New"/>
                <a:ea typeface="Courier New"/>
                <a:cs typeface="Courier New"/>
                <a:sym typeface="Courier New"/>
              </a:rPr>
              <a:t>data visualization</a:t>
            </a:r>
            <a:r>
              <a:rPr lang="en">
                <a:latin typeface="Roboto"/>
                <a:ea typeface="Roboto"/>
                <a:cs typeface="Roboto"/>
                <a:sym typeface="Roboto"/>
              </a:rPr>
              <a:t> the same?</a:t>
            </a:r>
          </a:p>
        </p:txBody>
      </p:sp>
      <p:sp>
        <p:nvSpPr>
          <p:cNvPr id="151" name="Shape 151"/>
          <p:cNvSpPr txBox="1"/>
          <p:nvPr/>
        </p:nvSpPr>
        <p:spPr>
          <a:xfrm>
            <a:off x="4773900" y="6169325"/>
            <a:ext cx="4370100" cy="657300"/>
          </a:xfrm>
          <a:prstGeom prst="rect">
            <a:avLst/>
          </a:prstGeom>
          <a:noFill/>
          <a:ln>
            <a:noFill/>
          </a:ln>
        </p:spPr>
        <p:txBody>
          <a:bodyPr lIns="91425" tIns="91425" rIns="91425" bIns="91425" anchor="ctr" anchorCtr="0">
            <a:noAutofit/>
          </a:bodyPr>
          <a:lstStyle/>
          <a:p>
            <a:pPr lvl="0" algn="ctr" rtl="0">
              <a:spcBef>
                <a:spcPts val="0"/>
              </a:spcBef>
              <a:buNone/>
            </a:pPr>
            <a:r>
              <a:rPr lang="en" sz="2100" u="sng">
                <a:solidFill>
                  <a:schemeClr val="accent5"/>
                </a:solidFill>
                <a:latin typeface="Roboto"/>
                <a:ea typeface="Roboto"/>
                <a:cs typeface="Roboto"/>
                <a:sym typeface="Roboto"/>
                <a:hlinkClick r:id="rId3"/>
              </a:rPr>
              <a:t>http://go.ncsu.edu/infographics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311700" y="593366"/>
            <a:ext cx="8520600" cy="763499"/>
          </a:xfrm>
          <a:prstGeom prst="rect">
            <a:avLst/>
          </a:prstGeom>
        </p:spPr>
        <p:txBody>
          <a:bodyPr lIns="91425" tIns="91425" rIns="91425" bIns="91425" anchor="t" anchorCtr="0">
            <a:noAutofit/>
          </a:bodyPr>
          <a:lstStyle/>
          <a:p>
            <a:pPr lvl="0" rtl="0">
              <a:spcBef>
                <a:spcPts val="0"/>
              </a:spcBef>
              <a:buNone/>
            </a:pPr>
            <a:r>
              <a:rPr lang="en">
                <a:latin typeface="Roboto"/>
                <a:ea typeface="Roboto"/>
                <a:cs typeface="Roboto"/>
                <a:sym typeface="Roboto"/>
              </a:rPr>
              <a:t>Infographic or Data Visualization?</a:t>
            </a:r>
          </a:p>
        </p:txBody>
      </p:sp>
      <p:pic>
        <p:nvPicPr>
          <p:cNvPr id="157" name="Shape 157">
            <a:hlinkClick r:id="rId3"/>
          </p:cNvPr>
          <p:cNvPicPr preferRelativeResize="0"/>
          <p:nvPr/>
        </p:nvPicPr>
        <p:blipFill>
          <a:blip r:embed="rId4">
            <a:alphaModFix/>
          </a:blip>
          <a:stretch>
            <a:fillRect/>
          </a:stretch>
        </p:blipFill>
        <p:spPr>
          <a:xfrm>
            <a:off x="4290850" y="2049675"/>
            <a:ext cx="4304724" cy="3249974"/>
          </a:xfrm>
          <a:prstGeom prst="rect">
            <a:avLst/>
          </a:prstGeom>
          <a:noFill/>
          <a:ln>
            <a:noFill/>
          </a:ln>
        </p:spPr>
      </p:pic>
      <p:pic>
        <p:nvPicPr>
          <p:cNvPr id="158" name="Shape 158">
            <a:hlinkClick r:id="rId5"/>
          </p:cNvPr>
          <p:cNvPicPr preferRelativeResize="0"/>
          <p:nvPr/>
        </p:nvPicPr>
        <p:blipFill rotWithShape="1">
          <a:blip r:embed="rId6">
            <a:alphaModFix/>
          </a:blip>
          <a:srcRect b="31195"/>
          <a:stretch/>
        </p:blipFill>
        <p:spPr>
          <a:xfrm>
            <a:off x="906850" y="1587025"/>
            <a:ext cx="2775850" cy="47186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311700" y="593366"/>
            <a:ext cx="8520600" cy="763499"/>
          </a:xfrm>
          <a:prstGeom prst="rect">
            <a:avLst/>
          </a:prstGeom>
        </p:spPr>
        <p:txBody>
          <a:bodyPr lIns="91425" tIns="91425" rIns="91425" bIns="91425" anchor="t" anchorCtr="0">
            <a:noAutofit/>
          </a:bodyPr>
          <a:lstStyle/>
          <a:p>
            <a:pPr lvl="0" rtl="0">
              <a:spcBef>
                <a:spcPts val="0"/>
              </a:spcBef>
              <a:buNone/>
            </a:pPr>
            <a:r>
              <a:rPr lang="en">
                <a:latin typeface="Roboto"/>
                <a:ea typeface="Roboto"/>
                <a:cs typeface="Roboto"/>
                <a:sym typeface="Roboto"/>
              </a:rPr>
              <a:t>Infographic or Data Visualization?</a:t>
            </a:r>
          </a:p>
        </p:txBody>
      </p:sp>
      <p:pic>
        <p:nvPicPr>
          <p:cNvPr id="164" name="Shape 164" descr="final_image1_top.jpg">
            <a:hlinkClick r:id="rId3"/>
          </p:cNvPr>
          <p:cNvPicPr preferRelativeResize="0"/>
          <p:nvPr/>
        </p:nvPicPr>
        <p:blipFill>
          <a:blip r:embed="rId4">
            <a:alphaModFix/>
          </a:blip>
          <a:stretch>
            <a:fillRect/>
          </a:stretch>
        </p:blipFill>
        <p:spPr>
          <a:xfrm>
            <a:off x="1912974" y="1209150"/>
            <a:ext cx="5318050" cy="5318076"/>
          </a:xfrm>
          <a:prstGeom prst="rect">
            <a:avLst/>
          </a:prstGeom>
          <a:noFill/>
          <a:ln>
            <a:noFill/>
          </a:ln>
        </p:spPr>
      </p:pic>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579</Words>
  <Application>Microsoft Macintosh PowerPoint</Application>
  <PresentationFormat>On-screen Show (4:3)</PresentationFormat>
  <Paragraphs>124</Paragraphs>
  <Slides>39</Slides>
  <Notes>39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39</vt:i4>
      </vt:variant>
    </vt:vector>
  </HeadingPairs>
  <TitlesOfParts>
    <vt:vector size="46" baseType="lpstr">
      <vt:lpstr>Roboto</vt:lpstr>
      <vt:lpstr>Lobster</vt:lpstr>
      <vt:lpstr>Average</vt:lpstr>
      <vt:lpstr>Oswald</vt:lpstr>
      <vt:lpstr>Bungee Outline</vt:lpstr>
      <vt:lpstr>simple-light-2</vt:lpstr>
      <vt:lpstr>slate</vt:lpstr>
      <vt:lpstr>Infographics:  Visualizing Information </vt:lpstr>
      <vt:lpstr>Workshop Overview</vt:lpstr>
      <vt:lpstr>PowerPoint Presentation</vt:lpstr>
      <vt:lpstr>PowerPoint Presentation</vt:lpstr>
      <vt:lpstr>PowerPoint Presentation</vt:lpstr>
      <vt:lpstr>PowerPoint Presentation</vt:lpstr>
      <vt:lpstr>Are infographics and data visualization the same?</vt:lpstr>
      <vt:lpstr>Infographic or Data Visualization?</vt:lpstr>
      <vt:lpstr>Infographic or Data Visualization?</vt:lpstr>
      <vt:lpstr>Why use infographics?</vt:lpstr>
      <vt:lpstr>PowerPoint Presentation</vt:lpstr>
      <vt:lpstr>Misleading Infographics </vt:lpstr>
      <vt:lpstr>PowerPoint Presentation</vt:lpstr>
      <vt:lpstr>PowerPoint Presentation</vt:lpstr>
      <vt:lpstr>PowerPoint Presentation</vt:lpstr>
      <vt:lpstr>Infographic Examples</vt:lpstr>
      <vt:lpstr>Short Activity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Process </vt:lpstr>
      <vt:lpstr>PowerPoint Presentation</vt:lpstr>
      <vt:lpstr>Design Guidelines </vt:lpstr>
      <vt:lpstr>PowerPoint Presentation</vt:lpstr>
      <vt:lpstr>Resources</vt:lpstr>
      <vt:lpstr>Software </vt:lpstr>
      <vt:lpstr>Online</vt:lpstr>
      <vt:lpstr>Other useful tools</vt:lpstr>
      <vt:lpstr>Data Visualization Services               lib.ncsu.edu/do/visualization</vt:lpstr>
      <vt:lpstr>Activity: Create an Infographic with Piktochart</vt:lpstr>
      <vt:lpstr>PowerPoint Presentation</vt:lpstr>
      <vt:lpstr>If you like Piktochart, here are some more resources to help.   If you didn’t like it, try one of these. </vt:lpstr>
      <vt:lpstr>Find and share an infographic</vt:lpstr>
      <vt:lpstr>Please take a moment to fill out an evaluation: go.ncsu.edu/libeval</vt:lpstr>
      <vt:lpstr>Image Credits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Infographics:  Visualizing Information </dc:title>
  <cp:lastModifiedBy>Alison Blaine</cp:lastModifiedBy>
  <cp:revision>1</cp:revision>
  <dcterms:modified xsi:type="dcterms:W3CDTF">2017-01-10T20:09:40Z</dcterms:modified>
</cp:coreProperties>
</file>